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04" r:id="rId2"/>
    <p:sldId id="374" r:id="rId3"/>
    <p:sldId id="348" r:id="rId4"/>
    <p:sldId id="367" r:id="rId5"/>
    <p:sldId id="376" r:id="rId6"/>
    <p:sldId id="375" r:id="rId7"/>
    <p:sldId id="349" r:id="rId8"/>
    <p:sldId id="352" r:id="rId9"/>
    <p:sldId id="378" r:id="rId10"/>
    <p:sldId id="369" r:id="rId11"/>
    <p:sldId id="370" r:id="rId12"/>
    <p:sldId id="371" r:id="rId13"/>
    <p:sldId id="355" r:id="rId14"/>
    <p:sldId id="356" r:id="rId15"/>
    <p:sldId id="372" r:id="rId16"/>
    <p:sldId id="358" r:id="rId17"/>
    <p:sldId id="364" r:id="rId18"/>
    <p:sldId id="359" r:id="rId19"/>
    <p:sldId id="373" r:id="rId20"/>
    <p:sldId id="360" r:id="rId21"/>
    <p:sldId id="377" r:id="rId22"/>
    <p:sldId id="361" r:id="rId23"/>
    <p:sldId id="362" r:id="rId24"/>
    <p:sldId id="363" r:id="rId25"/>
    <p:sldId id="365" r:id="rId26"/>
    <p:sldId id="379" r:id="rId27"/>
    <p:sldId id="350" r:id="rId28"/>
    <p:sldId id="351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74" autoAdjust="0"/>
  </p:normalViewPr>
  <p:slideViewPr>
    <p:cSldViewPr>
      <p:cViewPr varScale="1">
        <p:scale>
          <a:sx n="113" d="100"/>
          <a:sy n="113" d="100"/>
        </p:scale>
        <p:origin x="15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8.emf"/><Relationship Id="rId7" Type="http://schemas.openxmlformats.org/officeDocument/2006/relationships/image" Target="../media/image43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png"/><Relationship Id="rId9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5" Type="http://schemas.openxmlformats.org/officeDocument/2006/relationships/image" Target="../media/image98.png"/><Relationship Id="rId4" Type="http://schemas.openxmlformats.org/officeDocument/2006/relationships/image" Target="../media/image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FFD09A7-67DA-6840-BF3B-B6E7232671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235291A-1B5B-AE4E-8F9F-7194E65EC6E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0A857FB-34B5-5C42-8E28-1AB7F12C700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457F23CC-B2FA-9D41-A447-F2F47CAFFF3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05A2CF59-2D77-0141-8AA5-98AC95405E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AA983362-ED26-AA42-9556-351B097FFA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0D22A0B-F52B-B340-94D8-C40CD90E5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38C223C-865F-A442-8DF0-F16E30B2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3CDF8B-FAC8-EB47-8508-79A73288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9E7A82-977F-2E42-89FE-23CC5A9A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/>
            </a:lvl1pPr>
          </a:lstStyle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87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4775AC-0219-5A43-9E41-A0100A3A36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2234926-B0B2-9F47-87DF-C140F18EEF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291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8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11" Type="http://schemas.openxmlformats.org/officeDocument/2006/relationships/image" Target="../media/image61.png"/><Relationship Id="rId5" Type="http://schemas.openxmlformats.org/officeDocument/2006/relationships/image" Target="../media/image310.png"/><Relationship Id="rId10" Type="http://schemas.openxmlformats.org/officeDocument/2006/relationships/image" Target="../media/image60.png"/><Relationship Id="rId4" Type="http://schemas.openxmlformats.org/officeDocument/2006/relationships/image" Target="../media/image300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2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61.png"/><Relationship Id="rId4" Type="http://schemas.openxmlformats.org/officeDocument/2006/relationships/image" Target="../media/image300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26" Type="http://schemas.openxmlformats.org/officeDocument/2006/relationships/image" Target="../media/image18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5" Type="http://schemas.openxmlformats.org/officeDocument/2006/relationships/image" Target="../media/image1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24" Type="http://schemas.openxmlformats.org/officeDocument/2006/relationships/image" Target="../media/image160.png"/><Relationship Id="rId5" Type="http://schemas.openxmlformats.org/officeDocument/2006/relationships/image" Target="../media/image66.png"/><Relationship Id="rId23" Type="http://schemas.openxmlformats.org/officeDocument/2006/relationships/image" Target="../media/image150.png"/><Relationship Id="rId28" Type="http://schemas.openxmlformats.org/officeDocument/2006/relationships/image" Target="../media/image70.png"/><Relationship Id="rId4" Type="http://schemas.openxmlformats.org/officeDocument/2006/relationships/image" Target="../media/image65.png"/><Relationship Id="rId27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5" Type="http://schemas.openxmlformats.org/officeDocument/2006/relationships/image" Target="../media/image170.png"/><Relationship Id="rId2" Type="http://schemas.openxmlformats.org/officeDocument/2006/relationships/image" Target="../media/image7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24" Type="http://schemas.openxmlformats.org/officeDocument/2006/relationships/image" Target="../media/image160.png"/><Relationship Id="rId5" Type="http://schemas.openxmlformats.org/officeDocument/2006/relationships/image" Target="../media/image67.png"/><Relationship Id="rId23" Type="http://schemas.openxmlformats.org/officeDocument/2006/relationships/image" Target="../media/image150.png"/><Relationship Id="rId28" Type="http://schemas.openxmlformats.org/officeDocument/2006/relationships/image" Target="../media/image70.png"/><Relationship Id="rId4" Type="http://schemas.openxmlformats.org/officeDocument/2006/relationships/image" Target="../media/image66.png"/><Relationship Id="rId27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" Type="http://schemas.openxmlformats.org/officeDocument/2006/relationships/image" Target="../media/image78.png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5" Type="http://schemas.openxmlformats.org/officeDocument/2006/relationships/image" Target="../media/image39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5.png"/><Relationship Id="rId7" Type="http://schemas.openxmlformats.org/officeDocument/2006/relationships/image" Target="../media/image84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12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gif"/><Relationship Id="rId10" Type="http://schemas.openxmlformats.org/officeDocument/2006/relationships/image" Target="../media/image11.png"/><Relationship Id="rId4" Type="http://schemas.openxmlformats.org/officeDocument/2006/relationships/image" Target="../media/image3.gi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35.png"/><Relationship Id="rId10" Type="http://schemas.openxmlformats.org/officeDocument/2006/relationships/image" Target="../media/image93.png"/><Relationship Id="rId4" Type="http://schemas.openxmlformats.org/officeDocument/2006/relationships/image" Target="../media/image400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12" Type="http://schemas.openxmlformats.org/officeDocument/2006/relationships/image" Target="../media/image70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0.png"/><Relationship Id="rId11" Type="http://schemas.openxmlformats.org/officeDocument/2006/relationships/image" Target="../media/image96.png"/><Relationship Id="rId5" Type="http://schemas.openxmlformats.org/officeDocument/2006/relationships/image" Target="../media/image630.png"/><Relationship Id="rId10" Type="http://schemas.openxmlformats.org/officeDocument/2006/relationships/image" Target="../media/image68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30.png"/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12" Type="http://schemas.openxmlformats.org/officeDocument/2006/relationships/image" Target="../media/image82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0.png"/><Relationship Id="rId11" Type="http://schemas.openxmlformats.org/officeDocument/2006/relationships/image" Target="../media/image810.png"/><Relationship Id="rId5" Type="http://schemas.openxmlformats.org/officeDocument/2006/relationships/image" Target="../media/image750.png"/><Relationship Id="rId15" Type="http://schemas.openxmlformats.org/officeDocument/2006/relationships/image" Target="../media/image850.png"/><Relationship Id="rId10" Type="http://schemas.openxmlformats.org/officeDocument/2006/relationships/image" Target="../media/image800.png"/><Relationship Id="rId4" Type="http://schemas.openxmlformats.org/officeDocument/2006/relationships/image" Target="../media/image740.png"/><Relationship Id="rId9" Type="http://schemas.openxmlformats.org/officeDocument/2006/relationships/image" Target="../media/image79.png"/><Relationship Id="rId14" Type="http://schemas.openxmlformats.org/officeDocument/2006/relationships/image" Target="../media/image8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1.e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80.png"/><Relationship Id="rId21" Type="http://schemas.openxmlformats.org/officeDocument/2006/relationships/image" Target="../media/image45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43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40.png"/><Relationship Id="rId5" Type="http://schemas.openxmlformats.org/officeDocument/2006/relationships/image" Target="../media/image36.emf"/><Relationship Id="rId15" Type="http://schemas.openxmlformats.org/officeDocument/2006/relationships/image" Target="../media/image42.e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44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46.png"/><Relationship Id="rId3" Type="http://schemas.openxmlformats.org/officeDocument/2006/relationships/image" Target="../media/image43.png"/><Relationship Id="rId21" Type="http://schemas.openxmlformats.org/officeDocument/2006/relationships/image" Target="../media/image14.emf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image" Target="../media/image9.emf"/><Relationship Id="rId24" Type="http://schemas.openxmlformats.org/officeDocument/2006/relationships/oleObject" Target="../embeddings/oleObject10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13.emf"/><Relationship Id="rId4" Type="http://schemas.openxmlformats.org/officeDocument/2006/relationships/image" Target="../media/image44.png"/><Relationship Id="rId9" Type="http://schemas.openxmlformats.org/officeDocument/2006/relationships/image" Target="../media/image45.png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>
            <a:extLst>
              <a:ext uri="{FF2B5EF4-FFF2-40B4-BE49-F238E27FC236}">
                <a16:creationId xmlns:a16="http://schemas.microsoft.com/office/drawing/2014/main" id="{50534F64-A592-3A43-8015-9E54EB243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37" y="188640"/>
            <a:ext cx="1415772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内容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回顾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矩形 5">
                <a:extLst>
                  <a:ext uri="{FF2B5EF4-FFF2-40B4-BE49-F238E27FC236}">
                    <a16:creationId xmlns:a16="http://schemas.microsoft.com/office/drawing/2014/main" id="{35C079AD-A10F-9742-BD25-BAAFE9017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7" y="764704"/>
                <a:ext cx="8885926" cy="5101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刚体定点运动，角动量和动能</a:t>
                </a:r>
                <a:endParaRPr lang="en-US" altLang="zh-CN" sz="240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刚体运动微分方程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求解上述方程，可以求得刚体运动方程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§</a:t>
                </a:r>
                <a:r>
                  <a:rPr kumimoji="0"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3.6~3.7</a:t>
                </a:r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en-US" altLang="zh-CN" sz="2400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方向固定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简单运动的处理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85850" lvl="1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定轴转动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85850" lvl="1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平面平行运动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7" name="矩形 5">
                <a:extLst>
                  <a:ext uri="{FF2B5EF4-FFF2-40B4-BE49-F238E27FC236}">
                    <a16:creationId xmlns:a16="http://schemas.microsoft.com/office/drawing/2014/main" id="{35C079AD-A10F-9742-BD25-BAAFE9017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037" y="764704"/>
                <a:ext cx="8885926" cy="5101781"/>
              </a:xfrm>
              <a:prstGeom prst="rect">
                <a:avLst/>
              </a:prstGeom>
              <a:blipFill>
                <a:blip r:embed="rId2"/>
                <a:stretch>
                  <a:fillRect l="-10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827264-2841-4A45-B889-420FADBF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/>
              <p:nvPr/>
            </p:nvSpPr>
            <p:spPr>
              <a:xfrm>
                <a:off x="243815" y="2676117"/>
                <a:ext cx="8648014" cy="22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正方体下落到地面时，有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易得</a:t>
                </a:r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𝑚𝑔𝑎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rad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𝑚𝑔𝑎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5" y="2676117"/>
                <a:ext cx="8648014" cy="2246769"/>
              </a:xfrm>
              <a:prstGeom prst="rect">
                <a:avLst/>
              </a:prstGeom>
              <a:blipFill>
                <a:blip r:embed="rId2"/>
                <a:stretch>
                  <a:fillRect l="-1128" t="-2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4DD45-91EC-4440-B228-1B235F6F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64C71A-05DE-48CD-AA90-207E6C8C5405}"/>
              </a:ext>
            </a:extLst>
          </p:cNvPr>
          <p:cNvGrpSpPr/>
          <p:nvPr/>
        </p:nvGrpSpPr>
        <p:grpSpPr>
          <a:xfrm>
            <a:off x="323528" y="260648"/>
            <a:ext cx="1872208" cy="2145836"/>
            <a:chOff x="241235" y="1916831"/>
            <a:chExt cx="1872208" cy="21458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7CDF39C-F9AB-4116-81DA-56E1219AF9BA}"/>
                </a:ext>
              </a:extLst>
            </p:cNvPr>
            <p:cNvSpPr/>
            <p:nvPr/>
          </p:nvSpPr>
          <p:spPr>
            <a:xfrm rot="19854974">
              <a:off x="468034" y="2143631"/>
              <a:ext cx="1260000" cy="1260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0E78E63-A3E6-435E-BB67-E5B5C4F64429}"/>
                </a:ext>
              </a:extLst>
            </p:cNvPr>
            <p:cNvCxnSpPr/>
            <p:nvPr/>
          </p:nvCxnSpPr>
          <p:spPr>
            <a:xfrm>
              <a:off x="241235" y="3630430"/>
              <a:ext cx="18722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对象 17">
                  <a:extLst>
                    <a:ext uri="{FF2B5EF4-FFF2-40B4-BE49-F238E27FC236}">
                      <a16:creationId xmlns:a16="http://schemas.microsoft.com/office/drawing/2014/main" id="{526C64E4-683B-428E-858E-7DF952E7665E}"/>
                    </a:ext>
                  </a:extLst>
                </p:cNvPr>
                <p:cNvSpPr txBox="1"/>
                <p:nvPr/>
              </p:nvSpPr>
              <p:spPr bwMode="auto">
                <a:xfrm>
                  <a:off x="574089" y="3649917"/>
                  <a:ext cx="603250" cy="412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对象 17">
                  <a:extLst>
                    <a:ext uri="{FF2B5EF4-FFF2-40B4-BE49-F238E27FC236}">
                      <a16:creationId xmlns:a16="http://schemas.microsoft.com/office/drawing/2014/main" id="{526C64E4-683B-428E-858E-7DF952E76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4089" y="3649917"/>
                  <a:ext cx="603250" cy="412750"/>
                </a:xfrm>
                <a:prstGeom prst="rect">
                  <a:avLst/>
                </a:prstGeom>
                <a:blipFill>
                  <a:blip r:embed="rId3"/>
                  <a:stretch>
                    <a:fillRect l="-3030"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对象 17">
                  <a:extLst>
                    <a:ext uri="{FF2B5EF4-FFF2-40B4-BE49-F238E27FC236}">
                      <a16:creationId xmlns:a16="http://schemas.microsoft.com/office/drawing/2014/main" id="{DA044578-9B0F-44DE-895E-5A8653ED2056}"/>
                    </a:ext>
                  </a:extLst>
                </p:cNvPr>
                <p:cNvSpPr txBox="1"/>
                <p:nvPr/>
              </p:nvSpPr>
              <p:spPr bwMode="auto">
                <a:xfrm>
                  <a:off x="1135945" y="2529648"/>
                  <a:ext cx="603250" cy="412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对象 17">
                  <a:extLst>
                    <a:ext uri="{FF2B5EF4-FFF2-40B4-BE49-F238E27FC236}">
                      <a16:creationId xmlns:a16="http://schemas.microsoft.com/office/drawing/2014/main" id="{DA044578-9B0F-44DE-895E-5A8653ED2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5945" y="2529648"/>
                  <a:ext cx="603250" cy="412750"/>
                </a:xfrm>
                <a:prstGeom prst="rect">
                  <a:avLst/>
                </a:prstGeom>
                <a:blipFill>
                  <a:blip r:embed="rId4"/>
                  <a:stretch>
                    <a:fillRect l="-3030"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EB012FC-EDA7-473D-AB7F-71E94CEA1C9E}"/>
                </a:ext>
              </a:extLst>
            </p:cNvPr>
            <p:cNvCxnSpPr/>
            <p:nvPr/>
          </p:nvCxnSpPr>
          <p:spPr>
            <a:xfrm flipH="1">
              <a:off x="875714" y="1916831"/>
              <a:ext cx="468052" cy="169411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80AA1828-8573-4192-95E7-012423D6F5CC}"/>
                </a:ext>
              </a:extLst>
            </p:cNvPr>
            <p:cNvSpPr/>
            <p:nvPr/>
          </p:nvSpPr>
          <p:spPr>
            <a:xfrm>
              <a:off x="515714" y="3270430"/>
              <a:ext cx="720000" cy="720000"/>
            </a:xfrm>
            <a:prstGeom prst="arc">
              <a:avLst>
                <a:gd name="adj1" fmla="val 19938384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FF5B173-CB86-4516-8D83-7334999EA7E1}"/>
                    </a:ext>
                  </a:extLst>
                </p:cNvPr>
                <p:cNvSpPr/>
                <p:nvPr/>
              </p:nvSpPr>
              <p:spPr>
                <a:xfrm>
                  <a:off x="1195445" y="3242302"/>
                  <a:ext cx="4552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FF5B173-CB86-4516-8D83-7334999EA7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5445" y="3242302"/>
                  <a:ext cx="45525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9B4D82C-B4B7-4196-B749-8CE14F11B98B}"/>
                </a:ext>
              </a:extLst>
            </p:cNvPr>
            <p:cNvSpPr/>
            <p:nvPr/>
          </p:nvSpPr>
          <p:spPr>
            <a:xfrm>
              <a:off x="1063945" y="270163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93B0B34-F3C0-4172-9568-278E060A34E9}"/>
                  </a:ext>
                </a:extLst>
              </p:cNvPr>
              <p:cNvSpPr/>
              <p:nvPr/>
            </p:nvSpPr>
            <p:spPr>
              <a:xfrm>
                <a:off x="2323734" y="393484"/>
                <a:ext cx="6581580" cy="19384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𝜔𝛼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93B0B34-F3C0-4172-9568-278E060A3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734" y="393484"/>
                <a:ext cx="6581580" cy="1938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55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16632"/>
                <a:ext cx="8778875" cy="100098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半径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、质量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的定滑轮，通过绳子悬挂质量为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的滑块。</a:t>
                </a:r>
                <a:r>
                  <a:rPr kumimoji="0" lang="zh-CN" altLang="en-US" sz="24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kumimoji="0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滑轮与绳不滑动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，求滑块的加速度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6632"/>
                <a:ext cx="8778875" cy="1000980"/>
              </a:xfrm>
              <a:prstGeom prst="rect">
                <a:avLst/>
              </a:prstGeom>
              <a:blipFill>
                <a:blip r:embed="rId2"/>
                <a:stretch>
                  <a:fillRect l="-1042" t="-610" r="-833" b="-1158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/>
              <p:nvPr/>
            </p:nvSpPr>
            <p:spPr>
              <a:xfrm>
                <a:off x="251520" y="1313949"/>
                <a:ext cx="6113680" cy="34163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解法一：假定绳子对两滑块的拉力为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，对滑块列运动微分方程</a:t>
                </a:r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𝑚𝑎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𝑚𝑎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滑轮作定轴转动，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动力学方程为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313949"/>
                <a:ext cx="6113680" cy="3416320"/>
              </a:xfrm>
              <a:prstGeom prst="rect">
                <a:avLst/>
              </a:prstGeom>
              <a:blipFill>
                <a:blip r:embed="rId3"/>
                <a:stretch>
                  <a:fillRect l="-1496" r="-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BA62811-94DF-4FFD-88A9-79AA1040238E}"/>
              </a:ext>
            </a:extLst>
          </p:cNvPr>
          <p:cNvSpPr/>
          <p:nvPr/>
        </p:nvSpPr>
        <p:spPr>
          <a:xfrm>
            <a:off x="6516215" y="1601462"/>
            <a:ext cx="2514179" cy="2403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6157212-C2AD-41B2-BC45-1BE7CDD9EB37}"/>
              </a:ext>
            </a:extLst>
          </p:cNvPr>
          <p:cNvSpPr/>
          <p:nvPr/>
        </p:nvSpPr>
        <p:spPr>
          <a:xfrm>
            <a:off x="7301797" y="1673470"/>
            <a:ext cx="792000" cy="792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F0DF6-70FF-4004-B8E7-FA8EB914CCE3}"/>
              </a:ext>
            </a:extLst>
          </p:cNvPr>
          <p:cNvSpPr/>
          <p:nvPr/>
        </p:nvSpPr>
        <p:spPr>
          <a:xfrm>
            <a:off x="7157199" y="3122014"/>
            <a:ext cx="288032" cy="2880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777887-58C0-4E1D-A7CB-54970CEFC4ED}"/>
              </a:ext>
            </a:extLst>
          </p:cNvPr>
          <p:cNvSpPr/>
          <p:nvPr/>
        </p:nvSpPr>
        <p:spPr>
          <a:xfrm>
            <a:off x="7949781" y="3122014"/>
            <a:ext cx="288032" cy="2880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369D7E1-FDE5-4BAA-AFE2-9A77F273D3C5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7301215" y="2069470"/>
            <a:ext cx="582" cy="1052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251FB8-4564-4E21-B859-E43F4A355291}"/>
              </a:ext>
            </a:extLst>
          </p:cNvPr>
          <p:cNvCxnSpPr/>
          <p:nvPr/>
        </p:nvCxnSpPr>
        <p:spPr>
          <a:xfrm flipH="1">
            <a:off x="8093215" y="2094126"/>
            <a:ext cx="582" cy="1052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E3BE326-A13A-4BDD-8654-E6D0263DD3DF}"/>
                  </a:ext>
                </a:extLst>
              </p:cNvPr>
              <p:cNvSpPr/>
              <p:nvPr/>
            </p:nvSpPr>
            <p:spPr>
              <a:xfrm>
                <a:off x="7038739" y="3449058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E3BE326-A13A-4BDD-8654-E6D0263DD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39" y="3449058"/>
                <a:ext cx="5249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5A05AE-E651-4623-9745-A22E2FD7DCE8}"/>
                  </a:ext>
                </a:extLst>
              </p:cNvPr>
              <p:cNvSpPr/>
              <p:nvPr/>
            </p:nvSpPr>
            <p:spPr>
              <a:xfrm>
                <a:off x="7830739" y="3459676"/>
                <a:ext cx="694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5A05AE-E651-4623-9745-A22E2FD7D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39" y="3459676"/>
                <a:ext cx="6948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FE5067-DF83-4626-AAE1-0575FF4E5AD6}"/>
                  </a:ext>
                </a:extLst>
              </p:cNvPr>
              <p:cNvSpPr/>
              <p:nvPr/>
            </p:nvSpPr>
            <p:spPr>
              <a:xfrm>
                <a:off x="6734836" y="1673470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FE5067-DF83-4626-AAE1-0575FF4E5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836" y="1673470"/>
                <a:ext cx="5249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8103C1A-B0F4-45FC-BD6F-F6447E565754}"/>
              </a:ext>
            </a:extLst>
          </p:cNvPr>
          <p:cNvCxnSpPr>
            <a:stCxn id="9" idx="0"/>
          </p:cNvCxnSpPr>
          <p:nvPr/>
        </p:nvCxnSpPr>
        <p:spPr>
          <a:xfrm flipV="1">
            <a:off x="7301215" y="2564904"/>
            <a:ext cx="0" cy="55711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3A1F66-75ED-400F-8961-3C7A2E953782}"/>
              </a:ext>
            </a:extLst>
          </p:cNvPr>
          <p:cNvCxnSpPr>
            <a:cxnSpLocks/>
          </p:cNvCxnSpPr>
          <p:nvPr/>
        </p:nvCxnSpPr>
        <p:spPr>
          <a:xfrm flipV="1">
            <a:off x="8096163" y="2465470"/>
            <a:ext cx="0" cy="68120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3FB3F91-5368-45E3-B9F3-4F3E6A70ED45}"/>
                  </a:ext>
                </a:extLst>
              </p:cNvPr>
              <p:cNvSpPr/>
              <p:nvPr/>
            </p:nvSpPr>
            <p:spPr>
              <a:xfrm>
                <a:off x="8187911" y="2628473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3FB3F91-5368-45E3-B9F3-4F3E6A70E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11" y="2628473"/>
                <a:ext cx="553870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96C20A8-980B-42A4-B972-42F12DC52B52}"/>
                  </a:ext>
                </a:extLst>
              </p:cNvPr>
              <p:cNvSpPr/>
              <p:nvPr/>
            </p:nvSpPr>
            <p:spPr>
              <a:xfrm>
                <a:off x="6682454" y="2560846"/>
                <a:ext cx="546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96C20A8-980B-42A4-B972-42F12DC52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54" y="2560846"/>
                <a:ext cx="546753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D3E4E55-C2A7-48E9-962E-15CF2314073B}"/>
                  </a:ext>
                </a:extLst>
              </p:cNvPr>
              <p:cNvSpPr/>
              <p:nvPr/>
            </p:nvSpPr>
            <p:spPr>
              <a:xfrm>
                <a:off x="251520" y="4509120"/>
                <a:ext cx="8778874" cy="1892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根据无滑滚动条件，物块速度满足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⟹ 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联立以上式子，易得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D3E4E55-C2A7-48E9-962E-15CF23140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09120"/>
                <a:ext cx="8778874" cy="1892890"/>
              </a:xfrm>
              <a:prstGeom prst="rect">
                <a:avLst/>
              </a:prstGeom>
              <a:blipFill>
                <a:blip r:embed="rId9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7519C8-C387-4C3D-B36D-64E7A1DE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AEB5E5AD-7E45-4797-ABC9-D9951A8B632F}"/>
              </a:ext>
            </a:extLst>
          </p:cNvPr>
          <p:cNvSpPr/>
          <p:nvPr/>
        </p:nvSpPr>
        <p:spPr>
          <a:xfrm>
            <a:off x="7157813" y="1558164"/>
            <a:ext cx="1080000" cy="1080000"/>
          </a:xfrm>
          <a:prstGeom prst="arc">
            <a:avLst/>
          </a:prstGeom>
          <a:noFill/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C8F2369-220D-466E-88BF-13F987647139}"/>
              </a:ext>
            </a:extLst>
          </p:cNvPr>
          <p:cNvGrpSpPr/>
          <p:nvPr/>
        </p:nvGrpSpPr>
        <p:grpSpPr>
          <a:xfrm rot="2700000">
            <a:off x="8216594" y="1499046"/>
            <a:ext cx="490840" cy="461665"/>
            <a:chOff x="8216594" y="1499046"/>
            <a:chExt cx="490840" cy="46166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BF7C279-6136-4BA3-97C8-9A1CC1F2C265}"/>
                </a:ext>
              </a:extLst>
            </p:cNvPr>
            <p:cNvSpPr/>
            <p:nvPr/>
          </p:nvSpPr>
          <p:spPr>
            <a:xfrm>
              <a:off x="8372014" y="165681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AF92D2A-5230-44BE-AC35-32C40A52AE72}"/>
                    </a:ext>
                  </a:extLst>
                </p:cNvPr>
                <p:cNvSpPr/>
                <p:nvPr/>
              </p:nvSpPr>
              <p:spPr>
                <a:xfrm>
                  <a:off x="8216594" y="1499046"/>
                  <a:ext cx="4908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AF92D2A-5230-44BE-AC35-32C40A52A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594" y="1499046"/>
                  <a:ext cx="49084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4D8AC5B-1934-46A8-AB9E-453A3A7B393A}"/>
                  </a:ext>
                </a:extLst>
              </p:cNvPr>
              <p:cNvSpPr/>
              <p:nvPr/>
            </p:nvSpPr>
            <p:spPr>
              <a:xfrm>
                <a:off x="8500349" y="1606907"/>
                <a:ext cx="415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4D8AC5B-1934-46A8-AB9E-453A3A7B3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49" y="1606907"/>
                <a:ext cx="41594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2673CC93-B65A-44AE-99DE-11F985DFD20A}"/>
              </a:ext>
            </a:extLst>
          </p:cNvPr>
          <p:cNvSpPr/>
          <p:nvPr/>
        </p:nvSpPr>
        <p:spPr>
          <a:xfrm>
            <a:off x="7680333" y="203064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16632"/>
                <a:ext cx="8778875" cy="100098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0"/>
                  </a:spcBef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半径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、质量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的定滑轮，通过绳子悬挂质量为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的滑块。</a:t>
                </a:r>
                <a:r>
                  <a:rPr kumimoji="0" lang="zh-CN" altLang="en-US" sz="24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:r>
                  <a:rPr kumimoji="0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滑轮与绳不滑动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，求滑块的加速度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6632"/>
                <a:ext cx="8778875" cy="1000980"/>
              </a:xfrm>
              <a:prstGeom prst="rect">
                <a:avLst/>
              </a:prstGeom>
              <a:blipFill>
                <a:blip r:embed="rId2"/>
                <a:stretch>
                  <a:fillRect l="-1042" t="-610" r="-833" b="-1158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/>
              <p:nvPr/>
            </p:nvSpPr>
            <p:spPr>
              <a:xfrm>
                <a:off x="99606" y="1280796"/>
                <a:ext cx="6358344" cy="49123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解法二：</a:t>
                </a:r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根据机械能守恒，若物块</a:t>
                </a:r>
                <a:r>
                  <a:rPr lang="en-US" altLang="zh-CN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h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高度</a:t>
                </a:r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𝑚𝑔h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𝑚𝑔h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无滑滚动条件，物块速度满足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解得</a:t>
                </a:r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𝑔h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两边对时间求导，结合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𝑣𝑎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𝑔𝑣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⟹   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7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3368AEB-69E8-40B1-869C-872858B4A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6" y="1280796"/>
                <a:ext cx="6358344" cy="4912370"/>
              </a:xfrm>
              <a:prstGeom prst="rect">
                <a:avLst/>
              </a:prstGeom>
              <a:blipFill>
                <a:blip r:embed="rId3"/>
                <a:stretch>
                  <a:fillRect l="-1438" r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BA62811-94DF-4FFD-88A9-79AA1040238E}"/>
              </a:ext>
            </a:extLst>
          </p:cNvPr>
          <p:cNvSpPr/>
          <p:nvPr/>
        </p:nvSpPr>
        <p:spPr>
          <a:xfrm>
            <a:off x="6516215" y="1601462"/>
            <a:ext cx="2514179" cy="2403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6157212-C2AD-41B2-BC45-1BE7CDD9EB37}"/>
              </a:ext>
            </a:extLst>
          </p:cNvPr>
          <p:cNvSpPr/>
          <p:nvPr/>
        </p:nvSpPr>
        <p:spPr>
          <a:xfrm>
            <a:off x="7301797" y="1673470"/>
            <a:ext cx="792000" cy="79200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9F0DF6-70FF-4004-B8E7-FA8EB914CCE3}"/>
              </a:ext>
            </a:extLst>
          </p:cNvPr>
          <p:cNvSpPr/>
          <p:nvPr/>
        </p:nvSpPr>
        <p:spPr>
          <a:xfrm>
            <a:off x="7157199" y="3122014"/>
            <a:ext cx="288032" cy="2880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777887-58C0-4E1D-A7CB-54970CEFC4ED}"/>
              </a:ext>
            </a:extLst>
          </p:cNvPr>
          <p:cNvSpPr/>
          <p:nvPr/>
        </p:nvSpPr>
        <p:spPr>
          <a:xfrm>
            <a:off x="7949781" y="3122014"/>
            <a:ext cx="288032" cy="28803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369D7E1-FDE5-4BAA-AFE2-9A77F273D3C5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7301215" y="2069470"/>
            <a:ext cx="582" cy="1052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251FB8-4564-4E21-B859-E43F4A355291}"/>
              </a:ext>
            </a:extLst>
          </p:cNvPr>
          <p:cNvCxnSpPr/>
          <p:nvPr/>
        </p:nvCxnSpPr>
        <p:spPr>
          <a:xfrm flipH="1">
            <a:off x="8093215" y="2094126"/>
            <a:ext cx="582" cy="1052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E3BE326-A13A-4BDD-8654-E6D0263DD3DF}"/>
                  </a:ext>
                </a:extLst>
              </p:cNvPr>
              <p:cNvSpPr/>
              <p:nvPr/>
            </p:nvSpPr>
            <p:spPr>
              <a:xfrm>
                <a:off x="7038739" y="3449058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E3BE326-A13A-4BDD-8654-E6D0263DD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39" y="3449058"/>
                <a:ext cx="5249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5A05AE-E651-4623-9745-A22E2FD7DCE8}"/>
                  </a:ext>
                </a:extLst>
              </p:cNvPr>
              <p:cNvSpPr/>
              <p:nvPr/>
            </p:nvSpPr>
            <p:spPr>
              <a:xfrm>
                <a:off x="7830739" y="3459676"/>
                <a:ext cx="694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15A05AE-E651-4623-9745-A22E2FD7D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39" y="3459676"/>
                <a:ext cx="69487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FE5067-DF83-4626-AAE1-0575FF4E5AD6}"/>
                  </a:ext>
                </a:extLst>
              </p:cNvPr>
              <p:cNvSpPr/>
              <p:nvPr/>
            </p:nvSpPr>
            <p:spPr>
              <a:xfrm>
                <a:off x="6734836" y="1673470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FE5067-DF83-4626-AAE1-0575FF4E5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836" y="1673470"/>
                <a:ext cx="5249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8103C1A-B0F4-45FC-BD6F-F6447E565754}"/>
              </a:ext>
            </a:extLst>
          </p:cNvPr>
          <p:cNvCxnSpPr>
            <a:stCxn id="9" idx="0"/>
          </p:cNvCxnSpPr>
          <p:nvPr/>
        </p:nvCxnSpPr>
        <p:spPr>
          <a:xfrm flipV="1">
            <a:off x="7301215" y="2564904"/>
            <a:ext cx="0" cy="55711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3A1F66-75ED-400F-8961-3C7A2E953782}"/>
              </a:ext>
            </a:extLst>
          </p:cNvPr>
          <p:cNvCxnSpPr>
            <a:cxnSpLocks/>
          </p:cNvCxnSpPr>
          <p:nvPr/>
        </p:nvCxnSpPr>
        <p:spPr>
          <a:xfrm flipV="1">
            <a:off x="8096163" y="2465470"/>
            <a:ext cx="0" cy="68120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3FB3F91-5368-45E3-B9F3-4F3E6A70ED45}"/>
                  </a:ext>
                </a:extLst>
              </p:cNvPr>
              <p:cNvSpPr/>
              <p:nvPr/>
            </p:nvSpPr>
            <p:spPr>
              <a:xfrm>
                <a:off x="8187911" y="2628473"/>
                <a:ext cx="5538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3FB3F91-5368-45E3-B9F3-4F3E6A70E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911" y="2628473"/>
                <a:ext cx="553870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96C20A8-980B-42A4-B972-42F12DC52B52}"/>
                  </a:ext>
                </a:extLst>
              </p:cNvPr>
              <p:cNvSpPr/>
              <p:nvPr/>
            </p:nvSpPr>
            <p:spPr>
              <a:xfrm>
                <a:off x="6682454" y="2560846"/>
                <a:ext cx="546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96C20A8-980B-42A4-B972-42F12DC52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54" y="2560846"/>
                <a:ext cx="546753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AE1627-55AF-422E-BAF9-6A48B203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B4817731-0711-4806-A224-FBFB3FB2CD34}"/>
              </a:ext>
            </a:extLst>
          </p:cNvPr>
          <p:cNvSpPr/>
          <p:nvPr/>
        </p:nvSpPr>
        <p:spPr>
          <a:xfrm>
            <a:off x="7157813" y="1558164"/>
            <a:ext cx="1080000" cy="1080000"/>
          </a:xfrm>
          <a:prstGeom prst="arc">
            <a:avLst/>
          </a:prstGeom>
          <a:noFill/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6F1887-5A57-48EE-B07E-C68EF96C18E9}"/>
              </a:ext>
            </a:extLst>
          </p:cNvPr>
          <p:cNvGrpSpPr/>
          <p:nvPr/>
        </p:nvGrpSpPr>
        <p:grpSpPr>
          <a:xfrm rot="2700000">
            <a:off x="8216594" y="1499046"/>
            <a:ext cx="490840" cy="461665"/>
            <a:chOff x="8216594" y="1499046"/>
            <a:chExt cx="490840" cy="46166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6B8B8-91F6-4BC2-A5A8-91B9BD641BB0}"/>
                </a:ext>
              </a:extLst>
            </p:cNvPr>
            <p:cNvSpPr/>
            <p:nvPr/>
          </p:nvSpPr>
          <p:spPr>
            <a:xfrm>
              <a:off x="8372014" y="165681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8206233-DD6E-406E-8FFC-1D21F32DBE8A}"/>
                    </a:ext>
                  </a:extLst>
                </p:cNvPr>
                <p:cNvSpPr/>
                <p:nvPr/>
              </p:nvSpPr>
              <p:spPr>
                <a:xfrm>
                  <a:off x="8216594" y="1499046"/>
                  <a:ext cx="4908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8206233-DD6E-406E-8FFC-1D21F32DB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594" y="1499046"/>
                  <a:ext cx="490840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6B8ADA4-2060-4037-8FD4-7E468C60F74F}"/>
                  </a:ext>
                </a:extLst>
              </p:cNvPr>
              <p:cNvSpPr/>
              <p:nvPr/>
            </p:nvSpPr>
            <p:spPr>
              <a:xfrm>
                <a:off x="8500349" y="1606907"/>
                <a:ext cx="415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6B8ADA4-2060-4037-8FD4-7E468C60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349" y="1606907"/>
                <a:ext cx="41594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>
            <a:extLst>
              <a:ext uri="{FF2B5EF4-FFF2-40B4-BE49-F238E27FC236}">
                <a16:creationId xmlns:a16="http://schemas.microsoft.com/office/drawing/2014/main" id="{71666E7B-0215-473A-BD4C-C431199F873D}"/>
              </a:ext>
            </a:extLst>
          </p:cNvPr>
          <p:cNvSpPr/>
          <p:nvPr/>
        </p:nvSpPr>
        <p:spPr>
          <a:xfrm>
            <a:off x="7680333" y="203064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47364" y="608257"/>
                <a:ext cx="6332133" cy="2842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刚体要保持为定轴转动，必须固定刚体转</a:t>
                </a:r>
                <a:r>
                  <a:rPr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轴，只需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固定转轴上两点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即可实现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⟹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需有约束力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施加在刚体的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点上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约束力求解，需要用到刚体动量定理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+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角动量定理中剩余的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个方程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" y="608257"/>
                <a:ext cx="6332133" cy="2842894"/>
              </a:xfrm>
              <a:prstGeom prst="rect">
                <a:avLst/>
              </a:prstGeom>
              <a:blipFill>
                <a:blip r:embed="rId2"/>
                <a:stretch>
                  <a:fillRect l="-1540" r="-577" b="-3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1">
            <a:extLst>
              <a:ext uri="{FF2B5EF4-FFF2-40B4-BE49-F238E27FC236}">
                <a16:creationId xmlns:a16="http://schemas.microsoft.com/office/drawing/2014/main" id="{0D5E8347-82EC-42E2-9D3A-01A1D25C3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3" y="83625"/>
            <a:ext cx="3210763" cy="46166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宋体" panose="02010600030101010101" pitchFamily="2" charset="-122"/>
                <a:ea typeface="黑体" panose="02010609060101010101" pitchFamily="49" charset="-122"/>
                <a:cs typeface="+mn-cs"/>
              </a:rPr>
              <a:t>二、轴上的附加压力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162C3-F1D6-419E-BD45-38796910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0D4B817-FD01-4730-A427-3B79C8A27712}"/>
                  </a:ext>
                </a:extLst>
              </p:cNvPr>
              <p:cNvSpPr/>
              <p:nvPr/>
            </p:nvSpPr>
            <p:spPr>
              <a:xfrm>
                <a:off x="142629" y="3605366"/>
                <a:ext cx="7533360" cy="1469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ea typeface="黑体" panose="02010609060101010101" pitchFamily="49" charset="-122"/>
                  </a:rPr>
                  <a:t>质心加速度为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0D4B817-FD01-4730-A427-3B79C8A27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29" y="3605366"/>
                <a:ext cx="7533360" cy="1469569"/>
              </a:xfrm>
              <a:prstGeom prst="rect">
                <a:avLst/>
              </a:prstGeom>
              <a:blipFill>
                <a:blip r:embed="rId3"/>
                <a:stretch>
                  <a:fillRect l="-1214" b="-7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378DF9-7520-477D-976C-D0D7555E0F32}"/>
              </a:ext>
            </a:extLst>
          </p:cNvPr>
          <p:cNvGrpSpPr/>
          <p:nvPr/>
        </p:nvGrpSpPr>
        <p:grpSpPr>
          <a:xfrm>
            <a:off x="6001412" y="36757"/>
            <a:ext cx="3142588" cy="3384550"/>
            <a:chOff x="6001412" y="36757"/>
            <a:chExt cx="3142588" cy="338455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392D6F0-1723-4BB9-8DB4-85345293D758}"/>
                </a:ext>
              </a:extLst>
            </p:cNvPr>
            <p:cNvGrpSpPr/>
            <p:nvPr/>
          </p:nvGrpSpPr>
          <p:grpSpPr>
            <a:xfrm>
              <a:off x="6372225" y="36757"/>
              <a:ext cx="2771775" cy="3384550"/>
              <a:chOff x="6356909" y="757238"/>
              <a:chExt cx="2771775" cy="3384550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CEF4C937-975B-4525-81B2-804B6E38EAD7}"/>
                  </a:ext>
                </a:extLst>
              </p:cNvPr>
              <p:cNvGrpSpPr/>
              <p:nvPr/>
            </p:nvGrpSpPr>
            <p:grpSpPr>
              <a:xfrm>
                <a:off x="6356909" y="757238"/>
                <a:ext cx="2771775" cy="3384550"/>
                <a:chOff x="6372225" y="1557338"/>
                <a:chExt cx="2771775" cy="3384550"/>
              </a:xfrm>
            </p:grpSpPr>
            <p:sp>
              <p:nvSpPr>
                <p:cNvPr id="19458" name="Rectangle 77">
                  <a:extLst>
                    <a:ext uri="{FF2B5EF4-FFF2-40B4-BE49-F238E27FC236}">
                      <a16:creationId xmlns:a16="http://schemas.microsoft.com/office/drawing/2014/main" id="{77B7F853-03C4-604A-B3F1-2A3D6EBD0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2225" y="1557338"/>
                  <a:ext cx="2771775" cy="33845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9472" name="Freeform 27">
                  <a:extLst>
                    <a:ext uri="{FF2B5EF4-FFF2-40B4-BE49-F238E27FC236}">
                      <a16:creationId xmlns:a16="http://schemas.microsoft.com/office/drawing/2014/main" id="{F7228A46-3D36-EC49-B08F-5053A0AA0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563" y="2278063"/>
                  <a:ext cx="1566862" cy="2219325"/>
                </a:xfrm>
                <a:custGeom>
                  <a:avLst/>
                  <a:gdLst>
                    <a:gd name="T0" fmla="*/ 2147483646 w 987"/>
                    <a:gd name="T1" fmla="*/ 2147483646 h 1398"/>
                    <a:gd name="T2" fmla="*/ 2147483646 w 987"/>
                    <a:gd name="T3" fmla="*/ 2147483646 h 1398"/>
                    <a:gd name="T4" fmla="*/ 2147483646 w 987"/>
                    <a:gd name="T5" fmla="*/ 2147483646 h 1398"/>
                    <a:gd name="T6" fmla="*/ 2147483646 w 987"/>
                    <a:gd name="T7" fmla="*/ 2147483646 h 1398"/>
                    <a:gd name="T8" fmla="*/ 2147483646 w 987"/>
                    <a:gd name="T9" fmla="*/ 2147483646 h 1398"/>
                    <a:gd name="T10" fmla="*/ 2147483646 w 987"/>
                    <a:gd name="T11" fmla="*/ 2147483646 h 1398"/>
                    <a:gd name="T12" fmla="*/ 2147483646 w 987"/>
                    <a:gd name="T13" fmla="*/ 2147483646 h 1398"/>
                    <a:gd name="T14" fmla="*/ 2147483646 w 987"/>
                    <a:gd name="T15" fmla="*/ 2147483646 h 1398"/>
                    <a:gd name="T16" fmla="*/ 2147483646 w 987"/>
                    <a:gd name="T17" fmla="*/ 2147483646 h 1398"/>
                    <a:gd name="T18" fmla="*/ 2147483646 w 987"/>
                    <a:gd name="T19" fmla="*/ 2147483646 h 1398"/>
                    <a:gd name="T20" fmla="*/ 2147483646 w 987"/>
                    <a:gd name="T21" fmla="*/ 2147483646 h 1398"/>
                    <a:gd name="T22" fmla="*/ 2147483646 w 987"/>
                    <a:gd name="T23" fmla="*/ 2147483646 h 1398"/>
                    <a:gd name="T24" fmla="*/ 2147483646 w 987"/>
                    <a:gd name="T25" fmla="*/ 2147483646 h 1398"/>
                    <a:gd name="T26" fmla="*/ 2147483646 w 987"/>
                    <a:gd name="T27" fmla="*/ 2147483646 h 1398"/>
                    <a:gd name="T28" fmla="*/ 2147483646 w 987"/>
                    <a:gd name="T29" fmla="*/ 2147483646 h 1398"/>
                    <a:gd name="T30" fmla="*/ 2147483646 w 987"/>
                    <a:gd name="T31" fmla="*/ 2147483646 h 1398"/>
                    <a:gd name="T32" fmla="*/ 2147483646 w 987"/>
                    <a:gd name="T33" fmla="*/ 2147483646 h 1398"/>
                    <a:gd name="T34" fmla="*/ 2147483646 w 987"/>
                    <a:gd name="T35" fmla="*/ 2147483646 h 1398"/>
                    <a:gd name="T36" fmla="*/ 2147483646 w 987"/>
                    <a:gd name="T37" fmla="*/ 2147483646 h 1398"/>
                    <a:gd name="T38" fmla="*/ 2147483646 w 987"/>
                    <a:gd name="T39" fmla="*/ 2147483646 h 1398"/>
                    <a:gd name="T40" fmla="*/ 2147483646 w 987"/>
                    <a:gd name="T41" fmla="*/ 2147483646 h 1398"/>
                    <a:gd name="T42" fmla="*/ 2147483646 w 987"/>
                    <a:gd name="T43" fmla="*/ 2147483646 h 1398"/>
                    <a:gd name="T44" fmla="*/ 0 w 987"/>
                    <a:gd name="T45" fmla="*/ 2147483646 h 1398"/>
                    <a:gd name="T46" fmla="*/ 2147483646 w 987"/>
                    <a:gd name="T47" fmla="*/ 2147483646 h 1398"/>
                    <a:gd name="T48" fmla="*/ 2147483646 w 987"/>
                    <a:gd name="T49" fmla="*/ 2147483646 h 1398"/>
                    <a:gd name="T50" fmla="*/ 2147483646 w 987"/>
                    <a:gd name="T51" fmla="*/ 2147483646 h 1398"/>
                    <a:gd name="T52" fmla="*/ 2147483646 w 987"/>
                    <a:gd name="T53" fmla="*/ 2147483646 h 1398"/>
                    <a:gd name="T54" fmla="*/ 2147483646 w 987"/>
                    <a:gd name="T55" fmla="*/ 2147483646 h 1398"/>
                    <a:gd name="T56" fmla="*/ 2147483646 w 987"/>
                    <a:gd name="T57" fmla="*/ 2147483646 h 1398"/>
                    <a:gd name="T58" fmla="*/ 2147483646 w 987"/>
                    <a:gd name="T59" fmla="*/ 2147483646 h 1398"/>
                    <a:gd name="T60" fmla="*/ 2147483646 w 987"/>
                    <a:gd name="T61" fmla="*/ 2147483646 h 1398"/>
                    <a:gd name="T62" fmla="*/ 2147483646 w 987"/>
                    <a:gd name="T63" fmla="*/ 2147483646 h 1398"/>
                    <a:gd name="T64" fmla="*/ 2147483646 w 987"/>
                    <a:gd name="T65" fmla="*/ 2147483646 h 1398"/>
                    <a:gd name="T66" fmla="*/ 2147483646 w 987"/>
                    <a:gd name="T67" fmla="*/ 0 h 1398"/>
                    <a:gd name="T68" fmla="*/ 2147483646 w 987"/>
                    <a:gd name="T69" fmla="*/ 2147483646 h 1398"/>
                    <a:gd name="T70" fmla="*/ 2147483646 w 987"/>
                    <a:gd name="T71" fmla="*/ 2147483646 h 1398"/>
                    <a:gd name="T72" fmla="*/ 2147483646 w 987"/>
                    <a:gd name="T73" fmla="*/ 2147483646 h 1398"/>
                    <a:gd name="T74" fmla="*/ 2147483646 w 987"/>
                    <a:gd name="T75" fmla="*/ 2147483646 h 1398"/>
                    <a:gd name="T76" fmla="*/ 2147483646 w 987"/>
                    <a:gd name="T77" fmla="*/ 2147483646 h 1398"/>
                    <a:gd name="T78" fmla="*/ 2147483646 w 987"/>
                    <a:gd name="T79" fmla="*/ 2147483646 h 1398"/>
                    <a:gd name="T80" fmla="*/ 2147483646 w 987"/>
                    <a:gd name="T81" fmla="*/ 2147483646 h 139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987" h="1398">
                      <a:moveTo>
                        <a:pt x="658" y="130"/>
                      </a:moveTo>
                      <a:cubicBezTo>
                        <a:pt x="716" y="227"/>
                        <a:pt x="861" y="275"/>
                        <a:pt x="967" y="302"/>
                      </a:cubicBezTo>
                      <a:cubicBezTo>
                        <a:pt x="971" y="316"/>
                        <a:pt x="976" y="329"/>
                        <a:pt x="980" y="343"/>
                      </a:cubicBezTo>
                      <a:cubicBezTo>
                        <a:pt x="982" y="350"/>
                        <a:pt x="987" y="363"/>
                        <a:pt x="987" y="363"/>
                      </a:cubicBezTo>
                      <a:cubicBezTo>
                        <a:pt x="983" y="511"/>
                        <a:pt x="979" y="603"/>
                        <a:pt x="960" y="734"/>
                      </a:cubicBezTo>
                      <a:cubicBezTo>
                        <a:pt x="957" y="775"/>
                        <a:pt x="972" y="825"/>
                        <a:pt x="946" y="857"/>
                      </a:cubicBezTo>
                      <a:cubicBezTo>
                        <a:pt x="932" y="875"/>
                        <a:pt x="914" y="889"/>
                        <a:pt x="898" y="905"/>
                      </a:cubicBezTo>
                      <a:cubicBezTo>
                        <a:pt x="891" y="912"/>
                        <a:pt x="877" y="926"/>
                        <a:pt x="877" y="926"/>
                      </a:cubicBezTo>
                      <a:cubicBezTo>
                        <a:pt x="863" y="954"/>
                        <a:pt x="848" y="976"/>
                        <a:pt x="829" y="1001"/>
                      </a:cubicBezTo>
                      <a:cubicBezTo>
                        <a:pt x="817" y="1042"/>
                        <a:pt x="792" y="1082"/>
                        <a:pt x="768" y="1118"/>
                      </a:cubicBezTo>
                      <a:cubicBezTo>
                        <a:pt x="759" y="1132"/>
                        <a:pt x="740" y="1159"/>
                        <a:pt x="740" y="1159"/>
                      </a:cubicBezTo>
                      <a:cubicBezTo>
                        <a:pt x="729" y="1201"/>
                        <a:pt x="711" y="1214"/>
                        <a:pt x="679" y="1241"/>
                      </a:cubicBezTo>
                      <a:cubicBezTo>
                        <a:pt x="671" y="1247"/>
                        <a:pt x="667" y="1257"/>
                        <a:pt x="658" y="1262"/>
                      </a:cubicBezTo>
                      <a:cubicBezTo>
                        <a:pt x="645" y="1269"/>
                        <a:pt x="617" y="1275"/>
                        <a:pt x="617" y="1275"/>
                      </a:cubicBezTo>
                      <a:cubicBezTo>
                        <a:pt x="574" y="1304"/>
                        <a:pt x="522" y="1310"/>
                        <a:pt x="473" y="1323"/>
                      </a:cubicBezTo>
                      <a:cubicBezTo>
                        <a:pt x="445" y="1331"/>
                        <a:pt x="423" y="1347"/>
                        <a:pt x="397" y="1358"/>
                      </a:cubicBezTo>
                      <a:cubicBezTo>
                        <a:pt x="367" y="1371"/>
                        <a:pt x="338" y="1377"/>
                        <a:pt x="308" y="1392"/>
                      </a:cubicBezTo>
                      <a:cubicBezTo>
                        <a:pt x="274" y="1390"/>
                        <a:pt x="237" y="1398"/>
                        <a:pt x="205" y="1385"/>
                      </a:cubicBezTo>
                      <a:cubicBezTo>
                        <a:pt x="192" y="1380"/>
                        <a:pt x="196" y="1358"/>
                        <a:pt x="192" y="1344"/>
                      </a:cubicBezTo>
                      <a:cubicBezTo>
                        <a:pt x="189" y="1334"/>
                        <a:pt x="183" y="1326"/>
                        <a:pt x="178" y="1317"/>
                      </a:cubicBezTo>
                      <a:cubicBezTo>
                        <a:pt x="168" y="1267"/>
                        <a:pt x="161" y="1239"/>
                        <a:pt x="144" y="1193"/>
                      </a:cubicBezTo>
                      <a:cubicBezTo>
                        <a:pt x="130" y="1109"/>
                        <a:pt x="125" y="1004"/>
                        <a:pt x="75" y="933"/>
                      </a:cubicBezTo>
                      <a:cubicBezTo>
                        <a:pt x="57" y="860"/>
                        <a:pt x="13" y="812"/>
                        <a:pt x="0" y="734"/>
                      </a:cubicBezTo>
                      <a:cubicBezTo>
                        <a:pt x="5" y="641"/>
                        <a:pt x="11" y="595"/>
                        <a:pt x="27" y="514"/>
                      </a:cubicBezTo>
                      <a:cubicBezTo>
                        <a:pt x="22" y="454"/>
                        <a:pt x="13" y="408"/>
                        <a:pt x="7" y="350"/>
                      </a:cubicBezTo>
                      <a:cubicBezTo>
                        <a:pt x="12" y="296"/>
                        <a:pt x="8" y="280"/>
                        <a:pt x="34" y="240"/>
                      </a:cubicBezTo>
                      <a:cubicBezTo>
                        <a:pt x="50" y="177"/>
                        <a:pt x="29" y="246"/>
                        <a:pt x="55" y="192"/>
                      </a:cubicBezTo>
                      <a:cubicBezTo>
                        <a:pt x="62" y="177"/>
                        <a:pt x="60" y="158"/>
                        <a:pt x="68" y="144"/>
                      </a:cubicBezTo>
                      <a:cubicBezTo>
                        <a:pt x="82" y="120"/>
                        <a:pt x="94" y="123"/>
                        <a:pt x="116" y="110"/>
                      </a:cubicBezTo>
                      <a:cubicBezTo>
                        <a:pt x="130" y="101"/>
                        <a:pt x="143" y="91"/>
                        <a:pt x="157" y="82"/>
                      </a:cubicBezTo>
                      <a:cubicBezTo>
                        <a:pt x="166" y="75"/>
                        <a:pt x="185" y="62"/>
                        <a:pt x="185" y="62"/>
                      </a:cubicBezTo>
                      <a:cubicBezTo>
                        <a:pt x="202" y="37"/>
                        <a:pt x="212" y="30"/>
                        <a:pt x="240" y="21"/>
                      </a:cubicBezTo>
                      <a:cubicBezTo>
                        <a:pt x="254" y="17"/>
                        <a:pt x="267" y="12"/>
                        <a:pt x="281" y="7"/>
                      </a:cubicBezTo>
                      <a:cubicBezTo>
                        <a:pt x="288" y="5"/>
                        <a:pt x="301" y="0"/>
                        <a:pt x="301" y="0"/>
                      </a:cubicBezTo>
                      <a:cubicBezTo>
                        <a:pt x="366" y="5"/>
                        <a:pt x="416" y="15"/>
                        <a:pt x="480" y="21"/>
                      </a:cubicBezTo>
                      <a:cubicBezTo>
                        <a:pt x="487" y="23"/>
                        <a:pt x="493" y="26"/>
                        <a:pt x="500" y="27"/>
                      </a:cubicBezTo>
                      <a:cubicBezTo>
                        <a:pt x="523" y="30"/>
                        <a:pt x="546" y="29"/>
                        <a:pt x="569" y="34"/>
                      </a:cubicBezTo>
                      <a:cubicBezTo>
                        <a:pt x="587" y="38"/>
                        <a:pt x="600" y="54"/>
                        <a:pt x="617" y="62"/>
                      </a:cubicBezTo>
                      <a:cubicBezTo>
                        <a:pt x="619" y="69"/>
                        <a:pt x="619" y="77"/>
                        <a:pt x="624" y="82"/>
                      </a:cubicBezTo>
                      <a:cubicBezTo>
                        <a:pt x="629" y="87"/>
                        <a:pt x="639" y="84"/>
                        <a:pt x="644" y="89"/>
                      </a:cubicBezTo>
                      <a:cubicBezTo>
                        <a:pt x="689" y="134"/>
                        <a:pt x="685" y="130"/>
                        <a:pt x="658" y="130"/>
                      </a:cubicBezTo>
                      <a:close/>
                    </a:path>
                  </a:pathLst>
                </a:custGeom>
                <a:solidFill>
                  <a:srgbClr val="99FF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ObliqueTopLeft"/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FF99"/>
                  </a:extrusionClr>
                  <a:contourClr>
                    <a:srgbClr val="99FF99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73" name="Line 28">
                  <a:extLst>
                    <a:ext uri="{FF2B5EF4-FFF2-40B4-BE49-F238E27FC236}">
                      <a16:creationId xmlns:a16="http://schemas.microsoft.com/office/drawing/2014/main" id="{35A2D4D0-9B04-A345-8C3C-A75DAF82C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0288" y="3862388"/>
                  <a:ext cx="1366837" cy="0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74" name="Line 29">
                  <a:extLst>
                    <a:ext uri="{FF2B5EF4-FFF2-40B4-BE49-F238E27FC236}">
                      <a16:creationId xmlns:a16="http://schemas.microsoft.com/office/drawing/2014/main" id="{14C75D0F-958E-5E4E-9015-A03B38C578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3663" y="3862388"/>
                  <a:ext cx="936625" cy="863600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75" name="Line 30">
                  <a:extLst>
                    <a:ext uri="{FF2B5EF4-FFF2-40B4-BE49-F238E27FC236}">
                      <a16:creationId xmlns:a16="http://schemas.microsoft.com/office/drawing/2014/main" id="{B875A628-8C08-A64D-B14B-ADC467420F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80288" y="1628773"/>
                  <a:ext cx="0" cy="2665414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478" name="Arc 63">
                  <a:extLst>
                    <a:ext uri="{FF2B5EF4-FFF2-40B4-BE49-F238E27FC236}">
                      <a16:creationId xmlns:a16="http://schemas.microsoft.com/office/drawing/2014/main" id="{6DCCD259-FB91-F640-8807-2936F7E7F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101730" flipH="1">
                  <a:off x="7294563" y="1858962"/>
                  <a:ext cx="215900" cy="333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5600229 w 21600"/>
                    <a:gd name="T3" fmla="*/ 1225662386 h 21600"/>
                    <a:gd name="T4" fmla="*/ 0 w 21600"/>
                    <a:gd name="T5" fmla="*/ 122566238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FF"/>
                  </a:solidFill>
                  <a:round/>
                  <a:headEnd type="none" w="sm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81" name="Object 66">
                      <a:extLst>
                        <a:ext uri="{FF2B5EF4-FFF2-40B4-BE49-F238E27FC236}">
                          <a16:creationId xmlns:a16="http://schemas.microsoft.com/office/drawing/2014/main" id="{E6DBA86A-E273-154A-83F1-1D9692816207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80288" y="3862144"/>
                      <a:ext cx="2571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481" name="Object 66">
                      <a:extLst>
                        <a:ext uri="{FF2B5EF4-FFF2-40B4-BE49-F238E27FC236}">
                          <a16:creationId xmlns:a16="http://schemas.microsoft.com/office/drawing/2014/main" id="{E6DBA86A-E273-154A-83F1-1D96928162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80288" y="3862144"/>
                      <a:ext cx="257175" cy="2825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8571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83" name="Object 68">
                      <a:extLst>
                        <a:ext uri="{FF2B5EF4-FFF2-40B4-BE49-F238E27FC236}">
                          <a16:creationId xmlns:a16="http://schemas.microsoft.com/office/drawing/2014/main" id="{E73F66C8-F622-884E-8EA3-C6C459F0A8B9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451725" y="1641231"/>
                      <a:ext cx="257175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19483" name="Object 68">
                      <a:extLst>
                        <a:ext uri="{FF2B5EF4-FFF2-40B4-BE49-F238E27FC236}">
                          <a16:creationId xmlns:a16="http://schemas.microsoft.com/office/drawing/2014/main" id="{E73F66C8-F622-884E-8EA3-C6C459F0A8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451725" y="1641231"/>
                      <a:ext cx="257175" cy="2571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20930" b="-61905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84" name="Object 69">
                      <a:extLst>
                        <a:ext uri="{FF2B5EF4-FFF2-40B4-BE49-F238E27FC236}">
                          <a16:creationId xmlns:a16="http://schemas.microsoft.com/office/drawing/2014/main" id="{1F40F6C3-0BCB-E645-AA4E-0A70BF8CD7A5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8564250" y="3811344"/>
                      <a:ext cx="282575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9484" name="Object 69">
                      <a:extLst>
                        <a:ext uri="{FF2B5EF4-FFF2-40B4-BE49-F238E27FC236}">
                          <a16:creationId xmlns:a16="http://schemas.microsoft.com/office/drawing/2014/main" id="{1F40F6C3-0BCB-E645-AA4E-0A70BF8CD7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564250" y="3811344"/>
                      <a:ext cx="282575" cy="33337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522" r="-32609" b="-5555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85" name="Object 70">
                      <a:extLst>
                        <a:ext uri="{FF2B5EF4-FFF2-40B4-BE49-F238E27FC236}">
                          <a16:creationId xmlns:a16="http://schemas.microsoft.com/office/drawing/2014/main" id="{07CFBF49-A1DB-D948-A7B0-5F7477335C61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570788" y="1846019"/>
                      <a:ext cx="3079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19485" name="Object 70">
                      <a:extLst>
                        <a:ext uri="{FF2B5EF4-FFF2-40B4-BE49-F238E27FC236}">
                          <a16:creationId xmlns:a16="http://schemas.microsoft.com/office/drawing/2014/main" id="{07CFBF49-A1DB-D948-A7B0-5F7477335C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570788" y="1846019"/>
                      <a:ext cx="307975" cy="2825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6000" b="-44681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bject 67">
                      <a:extLst>
                        <a:ext uri="{FF2B5EF4-FFF2-40B4-BE49-F238E27FC236}">
                          <a16:creationId xmlns:a16="http://schemas.microsoft.com/office/drawing/2014/main" id="{DBF228CE-A803-4313-9253-AC7747FC5287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468312" y="4584700"/>
                      <a:ext cx="2571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8" name="Object 67">
                      <a:extLst>
                        <a:ext uri="{FF2B5EF4-FFF2-40B4-BE49-F238E27FC236}">
                          <a16:creationId xmlns:a16="http://schemas.microsoft.com/office/drawing/2014/main" id="{DBF228CE-A803-4313-9253-AC7747FC52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468312" y="4584700"/>
                      <a:ext cx="257175" cy="2825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30952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23CF9BCE-FA0E-4B42-AEFD-3EBC6E925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971" y="2060849"/>
                <a:ext cx="591405" cy="9982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7CA6A815-969A-41AC-A34E-56C8AAF4A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972" y="2070158"/>
                <a:ext cx="59140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3E69E1AF-7CDC-4335-A4F9-80ACB7A936CE}"/>
                      </a:ext>
                    </a:extLst>
                  </p:cNvPr>
                  <p:cNvSpPr/>
                  <p:nvPr/>
                </p:nvSpPr>
                <p:spPr>
                  <a:xfrm>
                    <a:off x="7427678" y="1636621"/>
                    <a:ext cx="41421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3E69E1AF-7CDC-4335-A4F9-80ACB7A936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678" y="1636621"/>
                    <a:ext cx="414216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80CBD69-66ED-48F5-B093-B12C729BB3AC}"/>
                </a:ext>
              </a:extLst>
            </p:cNvPr>
            <p:cNvGrpSpPr/>
            <p:nvPr/>
          </p:nvGrpSpPr>
          <p:grpSpPr>
            <a:xfrm>
              <a:off x="7001183" y="724501"/>
              <a:ext cx="471859" cy="2285901"/>
              <a:chOff x="7001183" y="724501"/>
              <a:chExt cx="471859" cy="22859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705546D8-07DE-43D8-A9F4-098760043FC6}"/>
                      </a:ext>
                    </a:extLst>
                  </p:cNvPr>
                  <p:cNvSpPr/>
                  <p:nvPr/>
                </p:nvSpPr>
                <p:spPr>
                  <a:xfrm>
                    <a:off x="7006524" y="2548737"/>
                    <a:ext cx="46019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705546D8-07DE-43D8-A9F4-098760043F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6524" y="2548737"/>
                    <a:ext cx="460190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B5DCF28-FA26-4F4B-A1A5-EA0E909A39ED}"/>
                      </a:ext>
                    </a:extLst>
                  </p:cNvPr>
                  <p:cNvSpPr/>
                  <p:nvPr/>
                </p:nvSpPr>
                <p:spPr>
                  <a:xfrm>
                    <a:off x="7001183" y="724501"/>
                    <a:ext cx="4718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B5DCF28-FA26-4F4B-A1A5-EA0E909A3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1183" y="724501"/>
                    <a:ext cx="471859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4FF749E-9A24-45A6-961E-DABF8681879B}"/>
                  </a:ext>
                </a:extLst>
              </p:cNvPr>
              <p:cNvSpPr/>
              <p:nvPr/>
            </p:nvSpPr>
            <p:spPr>
              <a:xfrm>
                <a:off x="7344289" y="262688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B25BF93-9836-4B87-AE3E-5D08E9BB4148}"/>
                  </a:ext>
                </a:extLst>
              </p:cNvPr>
              <p:cNvSpPr/>
              <p:nvPr/>
            </p:nvSpPr>
            <p:spPr>
              <a:xfrm>
                <a:off x="7344289" y="92946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91ACC11-FAFD-47F0-9C20-5BC178C12E8E}"/>
                </a:ext>
              </a:extLst>
            </p:cNvPr>
            <p:cNvGrpSpPr/>
            <p:nvPr/>
          </p:nvGrpSpPr>
          <p:grpSpPr>
            <a:xfrm>
              <a:off x="7380287" y="466969"/>
              <a:ext cx="1108475" cy="2907307"/>
              <a:chOff x="7380287" y="466969"/>
              <a:chExt cx="1108475" cy="2907307"/>
            </a:xfrm>
          </p:grpSpPr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0DBE1573-2168-475D-8B6F-883D443381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0287" y="760903"/>
                <a:ext cx="554446" cy="2009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3CE80424-6E5D-423B-B109-97961A62D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310" y="2655345"/>
                <a:ext cx="269816" cy="58663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9A65FC9E-189C-47B1-9D30-6D1E0D64FB77}"/>
                      </a:ext>
                    </a:extLst>
                  </p:cNvPr>
                  <p:cNvSpPr/>
                  <p:nvPr/>
                </p:nvSpPr>
                <p:spPr>
                  <a:xfrm>
                    <a:off x="7626278" y="2867855"/>
                    <a:ext cx="610808" cy="5064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9A65FC9E-189C-47B1-9D30-6D1E0D64FB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6278" y="2867855"/>
                    <a:ext cx="610808" cy="5064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D1669E4E-C7D9-41E8-985D-244EDCC05FB4}"/>
                      </a:ext>
                    </a:extLst>
                  </p:cNvPr>
                  <p:cNvSpPr/>
                  <p:nvPr/>
                </p:nvSpPr>
                <p:spPr>
                  <a:xfrm>
                    <a:off x="7855576" y="466969"/>
                    <a:ext cx="633186" cy="5064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D1669E4E-C7D9-41E8-985D-244EDCC05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5576" y="466969"/>
                    <a:ext cx="633186" cy="50642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D837CE7-9C07-4855-87EB-F7C5A6D15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6274" y="1556607"/>
              <a:ext cx="761565" cy="633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66683E1-2DC2-483D-9FCE-E9BC91E0A59E}"/>
                    </a:ext>
                  </a:extLst>
                </p:cNvPr>
                <p:cNvSpPr/>
                <p:nvPr/>
              </p:nvSpPr>
              <p:spPr>
                <a:xfrm>
                  <a:off x="6001412" y="1013156"/>
                  <a:ext cx="461217" cy="5064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66683E1-2DC2-483D-9FCE-E9BC91E0A5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412" y="1013156"/>
                  <a:ext cx="461217" cy="506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91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125107" y="260648"/>
                <a:ext cx="8893786" cy="56477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选取固定在刚体上的坐标轴</a:t>
                </a:r>
                <a14:m>
                  <m:oMath xmlns:m="http://schemas.openxmlformats.org/officeDocument/2006/math">
                    <m:r>
                      <a:rPr lang="en-US" altLang="zh-CN" b="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b="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b="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lang="en-US" altLang="zh-CN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，质心位矢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均为常数）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因此可得刚体动量定理的分量形式为</a:t>
                </a:r>
                <a:endParaRPr lang="en-US" altLang="zh-CN" noProof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7" y="260648"/>
                <a:ext cx="8893786" cy="5647700"/>
              </a:xfrm>
              <a:prstGeom prst="rect">
                <a:avLst/>
              </a:prstGeom>
              <a:blipFill>
                <a:blip r:embed="rId2"/>
                <a:stretch>
                  <a:fillRect l="-1097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B94353-D7D8-4B60-80C3-24B628CD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2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125107" y="44624"/>
                <a:ext cx="5949943" cy="48157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为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所有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力矩总和。与教材保持一致，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为主动力力矩，则上式应变为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noProof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7" y="44624"/>
                <a:ext cx="5949943" cy="4815742"/>
              </a:xfrm>
              <a:prstGeom prst="rect">
                <a:avLst/>
              </a:prstGeom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8D41BC-510C-46D8-AF51-DAD57B08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0F33D0-1905-4F86-898F-266B2E85E64B}"/>
              </a:ext>
            </a:extLst>
          </p:cNvPr>
          <p:cNvGrpSpPr/>
          <p:nvPr/>
        </p:nvGrpSpPr>
        <p:grpSpPr>
          <a:xfrm>
            <a:off x="6001412" y="36757"/>
            <a:ext cx="3142588" cy="3384550"/>
            <a:chOff x="6001412" y="36757"/>
            <a:chExt cx="3142588" cy="338455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C1AC89B-58F7-48AF-B3F5-DD01D03ED70E}"/>
                </a:ext>
              </a:extLst>
            </p:cNvPr>
            <p:cNvGrpSpPr/>
            <p:nvPr/>
          </p:nvGrpSpPr>
          <p:grpSpPr>
            <a:xfrm>
              <a:off x="6372225" y="36757"/>
              <a:ext cx="2771775" cy="3384550"/>
              <a:chOff x="6356909" y="757238"/>
              <a:chExt cx="2771775" cy="338455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BF1EF77-0DA2-482D-B043-F049A0A4B540}"/>
                  </a:ext>
                </a:extLst>
              </p:cNvPr>
              <p:cNvGrpSpPr/>
              <p:nvPr/>
            </p:nvGrpSpPr>
            <p:grpSpPr>
              <a:xfrm>
                <a:off x="6356909" y="757238"/>
                <a:ext cx="2771775" cy="3384550"/>
                <a:chOff x="6372225" y="1557338"/>
                <a:chExt cx="2771775" cy="3384550"/>
              </a:xfrm>
            </p:grpSpPr>
            <p:sp>
              <p:nvSpPr>
                <p:cNvPr id="22" name="Rectangle 77">
                  <a:extLst>
                    <a:ext uri="{FF2B5EF4-FFF2-40B4-BE49-F238E27FC236}">
                      <a16:creationId xmlns:a16="http://schemas.microsoft.com/office/drawing/2014/main" id="{690B4D72-B3EF-4C79-B767-03583B45B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2225" y="1557338"/>
                  <a:ext cx="2771775" cy="33845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23" name="Freeform 27">
                  <a:extLst>
                    <a:ext uri="{FF2B5EF4-FFF2-40B4-BE49-F238E27FC236}">
                      <a16:creationId xmlns:a16="http://schemas.microsoft.com/office/drawing/2014/main" id="{CE983DA5-2F85-4944-B80B-9A49BAE95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563" y="2278063"/>
                  <a:ext cx="1566862" cy="2219325"/>
                </a:xfrm>
                <a:custGeom>
                  <a:avLst/>
                  <a:gdLst>
                    <a:gd name="T0" fmla="*/ 2147483646 w 987"/>
                    <a:gd name="T1" fmla="*/ 2147483646 h 1398"/>
                    <a:gd name="T2" fmla="*/ 2147483646 w 987"/>
                    <a:gd name="T3" fmla="*/ 2147483646 h 1398"/>
                    <a:gd name="T4" fmla="*/ 2147483646 w 987"/>
                    <a:gd name="T5" fmla="*/ 2147483646 h 1398"/>
                    <a:gd name="T6" fmla="*/ 2147483646 w 987"/>
                    <a:gd name="T7" fmla="*/ 2147483646 h 1398"/>
                    <a:gd name="T8" fmla="*/ 2147483646 w 987"/>
                    <a:gd name="T9" fmla="*/ 2147483646 h 1398"/>
                    <a:gd name="T10" fmla="*/ 2147483646 w 987"/>
                    <a:gd name="T11" fmla="*/ 2147483646 h 1398"/>
                    <a:gd name="T12" fmla="*/ 2147483646 w 987"/>
                    <a:gd name="T13" fmla="*/ 2147483646 h 1398"/>
                    <a:gd name="T14" fmla="*/ 2147483646 w 987"/>
                    <a:gd name="T15" fmla="*/ 2147483646 h 1398"/>
                    <a:gd name="T16" fmla="*/ 2147483646 w 987"/>
                    <a:gd name="T17" fmla="*/ 2147483646 h 1398"/>
                    <a:gd name="T18" fmla="*/ 2147483646 w 987"/>
                    <a:gd name="T19" fmla="*/ 2147483646 h 1398"/>
                    <a:gd name="T20" fmla="*/ 2147483646 w 987"/>
                    <a:gd name="T21" fmla="*/ 2147483646 h 1398"/>
                    <a:gd name="T22" fmla="*/ 2147483646 w 987"/>
                    <a:gd name="T23" fmla="*/ 2147483646 h 1398"/>
                    <a:gd name="T24" fmla="*/ 2147483646 w 987"/>
                    <a:gd name="T25" fmla="*/ 2147483646 h 1398"/>
                    <a:gd name="T26" fmla="*/ 2147483646 w 987"/>
                    <a:gd name="T27" fmla="*/ 2147483646 h 1398"/>
                    <a:gd name="T28" fmla="*/ 2147483646 w 987"/>
                    <a:gd name="T29" fmla="*/ 2147483646 h 1398"/>
                    <a:gd name="T30" fmla="*/ 2147483646 w 987"/>
                    <a:gd name="T31" fmla="*/ 2147483646 h 1398"/>
                    <a:gd name="T32" fmla="*/ 2147483646 w 987"/>
                    <a:gd name="T33" fmla="*/ 2147483646 h 1398"/>
                    <a:gd name="T34" fmla="*/ 2147483646 w 987"/>
                    <a:gd name="T35" fmla="*/ 2147483646 h 1398"/>
                    <a:gd name="T36" fmla="*/ 2147483646 w 987"/>
                    <a:gd name="T37" fmla="*/ 2147483646 h 1398"/>
                    <a:gd name="T38" fmla="*/ 2147483646 w 987"/>
                    <a:gd name="T39" fmla="*/ 2147483646 h 1398"/>
                    <a:gd name="T40" fmla="*/ 2147483646 w 987"/>
                    <a:gd name="T41" fmla="*/ 2147483646 h 1398"/>
                    <a:gd name="T42" fmla="*/ 2147483646 w 987"/>
                    <a:gd name="T43" fmla="*/ 2147483646 h 1398"/>
                    <a:gd name="T44" fmla="*/ 0 w 987"/>
                    <a:gd name="T45" fmla="*/ 2147483646 h 1398"/>
                    <a:gd name="T46" fmla="*/ 2147483646 w 987"/>
                    <a:gd name="T47" fmla="*/ 2147483646 h 1398"/>
                    <a:gd name="T48" fmla="*/ 2147483646 w 987"/>
                    <a:gd name="T49" fmla="*/ 2147483646 h 1398"/>
                    <a:gd name="T50" fmla="*/ 2147483646 w 987"/>
                    <a:gd name="T51" fmla="*/ 2147483646 h 1398"/>
                    <a:gd name="T52" fmla="*/ 2147483646 w 987"/>
                    <a:gd name="T53" fmla="*/ 2147483646 h 1398"/>
                    <a:gd name="T54" fmla="*/ 2147483646 w 987"/>
                    <a:gd name="T55" fmla="*/ 2147483646 h 1398"/>
                    <a:gd name="T56" fmla="*/ 2147483646 w 987"/>
                    <a:gd name="T57" fmla="*/ 2147483646 h 1398"/>
                    <a:gd name="T58" fmla="*/ 2147483646 w 987"/>
                    <a:gd name="T59" fmla="*/ 2147483646 h 1398"/>
                    <a:gd name="T60" fmla="*/ 2147483646 w 987"/>
                    <a:gd name="T61" fmla="*/ 2147483646 h 1398"/>
                    <a:gd name="T62" fmla="*/ 2147483646 w 987"/>
                    <a:gd name="T63" fmla="*/ 2147483646 h 1398"/>
                    <a:gd name="T64" fmla="*/ 2147483646 w 987"/>
                    <a:gd name="T65" fmla="*/ 2147483646 h 1398"/>
                    <a:gd name="T66" fmla="*/ 2147483646 w 987"/>
                    <a:gd name="T67" fmla="*/ 0 h 1398"/>
                    <a:gd name="T68" fmla="*/ 2147483646 w 987"/>
                    <a:gd name="T69" fmla="*/ 2147483646 h 1398"/>
                    <a:gd name="T70" fmla="*/ 2147483646 w 987"/>
                    <a:gd name="T71" fmla="*/ 2147483646 h 1398"/>
                    <a:gd name="T72" fmla="*/ 2147483646 w 987"/>
                    <a:gd name="T73" fmla="*/ 2147483646 h 1398"/>
                    <a:gd name="T74" fmla="*/ 2147483646 w 987"/>
                    <a:gd name="T75" fmla="*/ 2147483646 h 1398"/>
                    <a:gd name="T76" fmla="*/ 2147483646 w 987"/>
                    <a:gd name="T77" fmla="*/ 2147483646 h 1398"/>
                    <a:gd name="T78" fmla="*/ 2147483646 w 987"/>
                    <a:gd name="T79" fmla="*/ 2147483646 h 1398"/>
                    <a:gd name="T80" fmla="*/ 2147483646 w 987"/>
                    <a:gd name="T81" fmla="*/ 2147483646 h 139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987" h="1398">
                      <a:moveTo>
                        <a:pt x="658" y="130"/>
                      </a:moveTo>
                      <a:cubicBezTo>
                        <a:pt x="716" y="227"/>
                        <a:pt x="861" y="275"/>
                        <a:pt x="967" y="302"/>
                      </a:cubicBezTo>
                      <a:cubicBezTo>
                        <a:pt x="971" y="316"/>
                        <a:pt x="976" y="329"/>
                        <a:pt x="980" y="343"/>
                      </a:cubicBezTo>
                      <a:cubicBezTo>
                        <a:pt x="982" y="350"/>
                        <a:pt x="987" y="363"/>
                        <a:pt x="987" y="363"/>
                      </a:cubicBezTo>
                      <a:cubicBezTo>
                        <a:pt x="983" y="511"/>
                        <a:pt x="979" y="603"/>
                        <a:pt x="960" y="734"/>
                      </a:cubicBezTo>
                      <a:cubicBezTo>
                        <a:pt x="957" y="775"/>
                        <a:pt x="972" y="825"/>
                        <a:pt x="946" y="857"/>
                      </a:cubicBezTo>
                      <a:cubicBezTo>
                        <a:pt x="932" y="875"/>
                        <a:pt x="914" y="889"/>
                        <a:pt x="898" y="905"/>
                      </a:cubicBezTo>
                      <a:cubicBezTo>
                        <a:pt x="891" y="912"/>
                        <a:pt x="877" y="926"/>
                        <a:pt x="877" y="926"/>
                      </a:cubicBezTo>
                      <a:cubicBezTo>
                        <a:pt x="863" y="954"/>
                        <a:pt x="848" y="976"/>
                        <a:pt x="829" y="1001"/>
                      </a:cubicBezTo>
                      <a:cubicBezTo>
                        <a:pt x="817" y="1042"/>
                        <a:pt x="792" y="1082"/>
                        <a:pt x="768" y="1118"/>
                      </a:cubicBezTo>
                      <a:cubicBezTo>
                        <a:pt x="759" y="1132"/>
                        <a:pt x="740" y="1159"/>
                        <a:pt x="740" y="1159"/>
                      </a:cubicBezTo>
                      <a:cubicBezTo>
                        <a:pt x="729" y="1201"/>
                        <a:pt x="711" y="1214"/>
                        <a:pt x="679" y="1241"/>
                      </a:cubicBezTo>
                      <a:cubicBezTo>
                        <a:pt x="671" y="1247"/>
                        <a:pt x="667" y="1257"/>
                        <a:pt x="658" y="1262"/>
                      </a:cubicBezTo>
                      <a:cubicBezTo>
                        <a:pt x="645" y="1269"/>
                        <a:pt x="617" y="1275"/>
                        <a:pt x="617" y="1275"/>
                      </a:cubicBezTo>
                      <a:cubicBezTo>
                        <a:pt x="574" y="1304"/>
                        <a:pt x="522" y="1310"/>
                        <a:pt x="473" y="1323"/>
                      </a:cubicBezTo>
                      <a:cubicBezTo>
                        <a:pt x="445" y="1331"/>
                        <a:pt x="423" y="1347"/>
                        <a:pt x="397" y="1358"/>
                      </a:cubicBezTo>
                      <a:cubicBezTo>
                        <a:pt x="367" y="1371"/>
                        <a:pt x="338" y="1377"/>
                        <a:pt x="308" y="1392"/>
                      </a:cubicBezTo>
                      <a:cubicBezTo>
                        <a:pt x="274" y="1390"/>
                        <a:pt x="237" y="1398"/>
                        <a:pt x="205" y="1385"/>
                      </a:cubicBezTo>
                      <a:cubicBezTo>
                        <a:pt x="192" y="1380"/>
                        <a:pt x="196" y="1358"/>
                        <a:pt x="192" y="1344"/>
                      </a:cubicBezTo>
                      <a:cubicBezTo>
                        <a:pt x="189" y="1334"/>
                        <a:pt x="183" y="1326"/>
                        <a:pt x="178" y="1317"/>
                      </a:cubicBezTo>
                      <a:cubicBezTo>
                        <a:pt x="168" y="1267"/>
                        <a:pt x="161" y="1239"/>
                        <a:pt x="144" y="1193"/>
                      </a:cubicBezTo>
                      <a:cubicBezTo>
                        <a:pt x="130" y="1109"/>
                        <a:pt x="125" y="1004"/>
                        <a:pt x="75" y="933"/>
                      </a:cubicBezTo>
                      <a:cubicBezTo>
                        <a:pt x="57" y="860"/>
                        <a:pt x="13" y="812"/>
                        <a:pt x="0" y="734"/>
                      </a:cubicBezTo>
                      <a:cubicBezTo>
                        <a:pt x="5" y="641"/>
                        <a:pt x="11" y="595"/>
                        <a:pt x="27" y="514"/>
                      </a:cubicBezTo>
                      <a:cubicBezTo>
                        <a:pt x="22" y="454"/>
                        <a:pt x="13" y="408"/>
                        <a:pt x="7" y="350"/>
                      </a:cubicBezTo>
                      <a:cubicBezTo>
                        <a:pt x="12" y="296"/>
                        <a:pt x="8" y="280"/>
                        <a:pt x="34" y="240"/>
                      </a:cubicBezTo>
                      <a:cubicBezTo>
                        <a:pt x="50" y="177"/>
                        <a:pt x="29" y="246"/>
                        <a:pt x="55" y="192"/>
                      </a:cubicBezTo>
                      <a:cubicBezTo>
                        <a:pt x="62" y="177"/>
                        <a:pt x="60" y="158"/>
                        <a:pt x="68" y="144"/>
                      </a:cubicBezTo>
                      <a:cubicBezTo>
                        <a:pt x="82" y="120"/>
                        <a:pt x="94" y="123"/>
                        <a:pt x="116" y="110"/>
                      </a:cubicBezTo>
                      <a:cubicBezTo>
                        <a:pt x="130" y="101"/>
                        <a:pt x="143" y="91"/>
                        <a:pt x="157" y="82"/>
                      </a:cubicBezTo>
                      <a:cubicBezTo>
                        <a:pt x="166" y="75"/>
                        <a:pt x="185" y="62"/>
                        <a:pt x="185" y="62"/>
                      </a:cubicBezTo>
                      <a:cubicBezTo>
                        <a:pt x="202" y="37"/>
                        <a:pt x="212" y="30"/>
                        <a:pt x="240" y="21"/>
                      </a:cubicBezTo>
                      <a:cubicBezTo>
                        <a:pt x="254" y="17"/>
                        <a:pt x="267" y="12"/>
                        <a:pt x="281" y="7"/>
                      </a:cubicBezTo>
                      <a:cubicBezTo>
                        <a:pt x="288" y="5"/>
                        <a:pt x="301" y="0"/>
                        <a:pt x="301" y="0"/>
                      </a:cubicBezTo>
                      <a:cubicBezTo>
                        <a:pt x="366" y="5"/>
                        <a:pt x="416" y="15"/>
                        <a:pt x="480" y="21"/>
                      </a:cubicBezTo>
                      <a:cubicBezTo>
                        <a:pt x="487" y="23"/>
                        <a:pt x="493" y="26"/>
                        <a:pt x="500" y="27"/>
                      </a:cubicBezTo>
                      <a:cubicBezTo>
                        <a:pt x="523" y="30"/>
                        <a:pt x="546" y="29"/>
                        <a:pt x="569" y="34"/>
                      </a:cubicBezTo>
                      <a:cubicBezTo>
                        <a:pt x="587" y="38"/>
                        <a:pt x="600" y="54"/>
                        <a:pt x="617" y="62"/>
                      </a:cubicBezTo>
                      <a:cubicBezTo>
                        <a:pt x="619" y="69"/>
                        <a:pt x="619" y="77"/>
                        <a:pt x="624" y="82"/>
                      </a:cubicBezTo>
                      <a:cubicBezTo>
                        <a:pt x="629" y="87"/>
                        <a:pt x="639" y="84"/>
                        <a:pt x="644" y="89"/>
                      </a:cubicBezTo>
                      <a:cubicBezTo>
                        <a:pt x="689" y="134"/>
                        <a:pt x="685" y="130"/>
                        <a:pt x="658" y="130"/>
                      </a:cubicBezTo>
                      <a:close/>
                    </a:path>
                  </a:pathLst>
                </a:custGeom>
                <a:solidFill>
                  <a:srgbClr val="99FF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ObliqueTopLeft"/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FF99"/>
                  </a:extrusionClr>
                  <a:contourClr>
                    <a:srgbClr val="99FF99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Line 28">
                  <a:extLst>
                    <a:ext uri="{FF2B5EF4-FFF2-40B4-BE49-F238E27FC236}">
                      <a16:creationId xmlns:a16="http://schemas.microsoft.com/office/drawing/2014/main" id="{121A05C8-C172-4AD8-BAAD-9F7643E8DF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0288" y="3862388"/>
                  <a:ext cx="1366837" cy="0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Line 29">
                  <a:extLst>
                    <a:ext uri="{FF2B5EF4-FFF2-40B4-BE49-F238E27FC236}">
                      <a16:creationId xmlns:a16="http://schemas.microsoft.com/office/drawing/2014/main" id="{DECA87E7-558A-4F0E-8E7D-97F4D2D3BF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3663" y="3862388"/>
                  <a:ext cx="936625" cy="863600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Line 30">
                  <a:extLst>
                    <a:ext uri="{FF2B5EF4-FFF2-40B4-BE49-F238E27FC236}">
                      <a16:creationId xmlns:a16="http://schemas.microsoft.com/office/drawing/2014/main" id="{76BCE034-8ED3-4B70-83B9-09FC58FB61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80288" y="1628773"/>
                  <a:ext cx="0" cy="2665414"/>
                </a:xfrm>
                <a:prstGeom prst="line">
                  <a:avLst/>
                </a:prstGeom>
                <a:noFill/>
                <a:ln w="1905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Arc 63">
                  <a:extLst>
                    <a:ext uri="{FF2B5EF4-FFF2-40B4-BE49-F238E27FC236}">
                      <a16:creationId xmlns:a16="http://schemas.microsoft.com/office/drawing/2014/main" id="{48AFFA03-1D6E-414E-AEF3-76E50CE773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101730" flipH="1">
                  <a:off x="7294563" y="1858962"/>
                  <a:ext cx="215900" cy="333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5600229 w 21600"/>
                    <a:gd name="T3" fmla="*/ 1225662386 h 21600"/>
                    <a:gd name="T4" fmla="*/ 0 w 21600"/>
                    <a:gd name="T5" fmla="*/ 122566238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FF"/>
                  </a:solidFill>
                  <a:round/>
                  <a:headEnd type="none" w="sm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bject 66">
                      <a:extLst>
                        <a:ext uri="{FF2B5EF4-FFF2-40B4-BE49-F238E27FC236}">
                          <a16:creationId xmlns:a16="http://schemas.microsoft.com/office/drawing/2014/main" id="{4E05BA1F-2173-48E6-B639-D6DDE2F9242E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80288" y="3862144"/>
                      <a:ext cx="2571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8" name="Object 66">
                      <a:extLst>
                        <a:ext uri="{FF2B5EF4-FFF2-40B4-BE49-F238E27FC236}">
                          <a16:creationId xmlns:a16="http://schemas.microsoft.com/office/drawing/2014/main" id="{4E05BA1F-2173-48E6-B639-D6DDE2F924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80288" y="3862144"/>
                      <a:ext cx="257175" cy="28257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28571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bject 68">
                      <a:extLst>
                        <a:ext uri="{FF2B5EF4-FFF2-40B4-BE49-F238E27FC236}">
                          <a16:creationId xmlns:a16="http://schemas.microsoft.com/office/drawing/2014/main" id="{BA325616-3888-479D-BCA4-56D6BC1FEE51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451725" y="1641231"/>
                      <a:ext cx="257175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29" name="Object 68">
                      <a:extLst>
                        <a:ext uri="{FF2B5EF4-FFF2-40B4-BE49-F238E27FC236}">
                          <a16:creationId xmlns:a16="http://schemas.microsoft.com/office/drawing/2014/main" id="{BA325616-3888-479D-BCA4-56D6BC1FEE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451725" y="1641231"/>
                      <a:ext cx="257175" cy="2571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0930" b="-61905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bject 69">
                      <a:extLst>
                        <a:ext uri="{FF2B5EF4-FFF2-40B4-BE49-F238E27FC236}">
                          <a16:creationId xmlns:a16="http://schemas.microsoft.com/office/drawing/2014/main" id="{6298DE84-3683-4C3A-8EEF-EE876C83357C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8564250" y="3811344"/>
                      <a:ext cx="282575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0" name="Object 69">
                      <a:extLst>
                        <a:ext uri="{FF2B5EF4-FFF2-40B4-BE49-F238E27FC236}">
                          <a16:creationId xmlns:a16="http://schemas.microsoft.com/office/drawing/2014/main" id="{6298DE84-3683-4C3A-8EEF-EE876C8335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564250" y="3811344"/>
                      <a:ext cx="282575" cy="3333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6522" r="-32609" b="-5555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bject 70">
                      <a:extLst>
                        <a:ext uri="{FF2B5EF4-FFF2-40B4-BE49-F238E27FC236}">
                          <a16:creationId xmlns:a16="http://schemas.microsoft.com/office/drawing/2014/main" id="{DEF20FB6-9719-4A7B-9CF1-D75E835BF655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570788" y="1846019"/>
                      <a:ext cx="3079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 xmlns="">
                <p:sp>
                  <p:nvSpPr>
                    <p:cNvPr id="31" name="Object 70">
                      <a:extLst>
                        <a:ext uri="{FF2B5EF4-FFF2-40B4-BE49-F238E27FC236}">
                          <a16:creationId xmlns:a16="http://schemas.microsoft.com/office/drawing/2014/main" id="{DEF20FB6-9719-4A7B-9CF1-D75E835BF6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570788" y="1846019"/>
                      <a:ext cx="307975" cy="28257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6000" b="-44681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bject 67">
                      <a:extLst>
                        <a:ext uri="{FF2B5EF4-FFF2-40B4-BE49-F238E27FC236}">
                          <a16:creationId xmlns:a16="http://schemas.microsoft.com/office/drawing/2014/main" id="{E663980C-3F9C-464D-BDFE-49B10E86CD60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468312" y="4584700"/>
                      <a:ext cx="2571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2" name="Object 67">
                      <a:extLst>
                        <a:ext uri="{FF2B5EF4-FFF2-40B4-BE49-F238E27FC236}">
                          <a16:creationId xmlns:a16="http://schemas.microsoft.com/office/drawing/2014/main" id="{E663980C-3F9C-464D-BDFE-49B10E86CD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468312" y="4584700"/>
                      <a:ext cx="257175" cy="2825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0952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646DDFD-3260-4375-9E64-F22EE16A1D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4971" y="2060849"/>
                <a:ext cx="591405" cy="99826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B4DAFA8E-912B-4155-A1ED-93460A95B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972" y="2070158"/>
                <a:ext cx="59140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E37616ED-97E0-4B85-89E4-93F1D07A05C3}"/>
                      </a:ext>
                    </a:extLst>
                  </p:cNvPr>
                  <p:cNvSpPr/>
                  <p:nvPr/>
                </p:nvSpPr>
                <p:spPr>
                  <a:xfrm>
                    <a:off x="7427678" y="1636621"/>
                    <a:ext cx="41421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3E69E1AF-7CDC-4335-A4F9-80ACB7A936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678" y="1636621"/>
                    <a:ext cx="414216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7DC6057-BCB0-4A6E-A81B-E9E8D29A3E91}"/>
                </a:ext>
              </a:extLst>
            </p:cNvPr>
            <p:cNvGrpSpPr/>
            <p:nvPr/>
          </p:nvGrpSpPr>
          <p:grpSpPr>
            <a:xfrm>
              <a:off x="7001183" y="724501"/>
              <a:ext cx="471859" cy="2285901"/>
              <a:chOff x="7001183" y="724501"/>
              <a:chExt cx="471859" cy="22859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746BD6C8-C6DF-43AD-8E5A-560B0E310481}"/>
                      </a:ext>
                    </a:extLst>
                  </p:cNvPr>
                  <p:cNvSpPr/>
                  <p:nvPr/>
                </p:nvSpPr>
                <p:spPr>
                  <a:xfrm>
                    <a:off x="7006524" y="2548737"/>
                    <a:ext cx="46019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705546D8-07DE-43D8-A9F4-098760043F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6524" y="2548737"/>
                    <a:ext cx="460190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D73DF196-F6AC-4DA0-9E05-FA73201DD50E}"/>
                      </a:ext>
                    </a:extLst>
                  </p:cNvPr>
                  <p:cNvSpPr/>
                  <p:nvPr/>
                </p:nvSpPr>
                <p:spPr>
                  <a:xfrm>
                    <a:off x="7001183" y="724501"/>
                    <a:ext cx="4718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8B5DCF28-FA26-4F4B-A1A5-EA0E909A39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1183" y="724501"/>
                    <a:ext cx="471859" cy="4616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09DD1D1-5C39-4F7E-BE5A-30919CDE7129}"/>
                  </a:ext>
                </a:extLst>
              </p:cNvPr>
              <p:cNvSpPr/>
              <p:nvPr/>
            </p:nvSpPr>
            <p:spPr>
              <a:xfrm>
                <a:off x="7344289" y="262688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1655147-6856-4141-8B22-734C5E4A7F6B}"/>
                  </a:ext>
                </a:extLst>
              </p:cNvPr>
              <p:cNvSpPr/>
              <p:nvPr/>
            </p:nvSpPr>
            <p:spPr>
              <a:xfrm>
                <a:off x="7344289" y="929463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FF4F9C1-79D2-4DF0-94CD-888B91550289}"/>
                </a:ext>
              </a:extLst>
            </p:cNvPr>
            <p:cNvGrpSpPr/>
            <p:nvPr/>
          </p:nvGrpSpPr>
          <p:grpSpPr>
            <a:xfrm>
              <a:off x="7380287" y="466969"/>
              <a:ext cx="1108475" cy="2907307"/>
              <a:chOff x="7380287" y="466969"/>
              <a:chExt cx="1108475" cy="2907307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861AFE03-66F6-4159-934E-6B05D8ED48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0287" y="760903"/>
                <a:ext cx="554446" cy="2009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578A0630-7B85-4D36-A22B-2E574FB5E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8310" y="2655345"/>
                <a:ext cx="269816" cy="58663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A8AE4759-AD21-4D0E-A67F-3693490ED63C}"/>
                      </a:ext>
                    </a:extLst>
                  </p:cNvPr>
                  <p:cNvSpPr/>
                  <p:nvPr/>
                </p:nvSpPr>
                <p:spPr>
                  <a:xfrm>
                    <a:off x="7626278" y="2867855"/>
                    <a:ext cx="610808" cy="5064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9A65FC9E-189C-47B1-9D30-6D1E0D64FB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6278" y="2867855"/>
                    <a:ext cx="610808" cy="5064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F83C03A3-D5DE-4EF9-9FC8-B0DBBCD77F37}"/>
                      </a:ext>
                    </a:extLst>
                  </p:cNvPr>
                  <p:cNvSpPr/>
                  <p:nvPr/>
                </p:nvSpPr>
                <p:spPr>
                  <a:xfrm>
                    <a:off x="7855576" y="466969"/>
                    <a:ext cx="633186" cy="5064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D1669E4E-C7D9-41E8-985D-244EDCC05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5576" y="466969"/>
                    <a:ext cx="633186" cy="50642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20100D9-2ADF-410B-ACB4-9073FA515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6274" y="1556607"/>
              <a:ext cx="761565" cy="633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A776CF2A-ACDB-4125-960E-8D04F7F196A1}"/>
                    </a:ext>
                  </a:extLst>
                </p:cNvPr>
                <p:cNvSpPr/>
                <p:nvPr/>
              </p:nvSpPr>
              <p:spPr>
                <a:xfrm>
                  <a:off x="6001412" y="1013156"/>
                  <a:ext cx="461217" cy="5064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A776CF2A-ACDB-4125-960E-8D04F7F196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412" y="1013156"/>
                  <a:ext cx="461217" cy="506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6F126F-949B-4135-8452-FDF8A4E3179A}"/>
                  </a:ext>
                </a:extLst>
              </p:cNvPr>
              <p:cNvSpPr/>
              <p:nvPr/>
            </p:nvSpPr>
            <p:spPr>
              <a:xfrm>
                <a:off x="125107" y="4807181"/>
                <a:ext cx="8496944" cy="1420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原始方程变为</a:t>
                </a:r>
                <a:endParaRPr lang="en-US" altLang="zh-CN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6F126F-949B-4135-8452-FDF8A4E31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7" y="4807181"/>
                <a:ext cx="8496944" cy="1420902"/>
              </a:xfrm>
              <a:prstGeom prst="rect">
                <a:avLst/>
              </a:prstGeom>
              <a:blipFill>
                <a:blip r:embed="rId29"/>
                <a:stretch>
                  <a:fillRect l="-1149" t="-4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91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125107" y="0"/>
                <a:ext cx="8893786" cy="68218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求约束力需要的</a:t>
                </a:r>
                <a:r>
                  <a:rPr lang="en-US" altLang="zh-CN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</a:t>
                </a: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个方程为</a:t>
                </a:r>
                <a:endParaRPr lang="en-US" altLang="zh-CN" noProof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个方程解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个未知数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𝐴𝑥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𝐴𝑦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𝐵𝑥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𝐵𝑦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𝐴𝑧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𝐵𝑧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的求解用到动力学方程</a:t>
                </a:r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𝛼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约束力对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  <m:sub>
                        <m:r>
                          <a:rPr lang="en-US" altLang="zh-CN" b="0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无贡献，故可以单独求解此方程，得到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之后再代入上方的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个方程，以求约束力。</a:t>
                </a:r>
                <a:endParaRPr lang="en-US" altLang="zh-CN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noProof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附加压力</a:t>
                </a:r>
                <a:r>
                  <a:rPr lang="zh-CN" altLang="en-US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：因为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≠0,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≠0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导致的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额外的约束力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若附加压力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取任意值方程均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成立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右方均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7" y="0"/>
                <a:ext cx="8893786" cy="6821868"/>
              </a:xfrm>
              <a:prstGeom prst="rect">
                <a:avLst/>
              </a:prstGeom>
              <a:blipFill>
                <a:blip r:embed="rId2"/>
                <a:stretch>
                  <a:fillRect l="-1097" b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B49A56-4736-431E-B533-2D24E9F7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84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B8DE82E-22BD-4741-891D-0DD7699E4E56}"/>
                  </a:ext>
                </a:extLst>
              </p:cNvPr>
              <p:cNvSpPr/>
              <p:nvPr/>
            </p:nvSpPr>
            <p:spPr>
              <a:xfrm>
                <a:off x="52667" y="118269"/>
                <a:ext cx="9038666" cy="11137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若附加压力为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（约束反力不依赖于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方程右方的力和力矩均为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，叫做</a:t>
                </a:r>
                <a:r>
                  <a:rPr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刚体处于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动平衡状态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B8DE82E-22BD-4741-891D-0DD7699E4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" y="118269"/>
                <a:ext cx="9038666" cy="1113766"/>
              </a:xfrm>
              <a:prstGeom prst="rect">
                <a:avLst/>
              </a:prstGeom>
              <a:blipFill>
                <a:blip r:embed="rId2"/>
                <a:stretch>
                  <a:fillRect l="-1080" r="-405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9B98557-7E20-461E-8E2D-C740FD7B79C6}"/>
                  </a:ext>
                </a:extLst>
              </p:cNvPr>
              <p:cNvSpPr/>
              <p:nvPr/>
            </p:nvSpPr>
            <p:spPr>
              <a:xfrm>
                <a:off x="124675" y="1998459"/>
                <a:ext cx="3312368" cy="24182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 algn="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 algn="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9B98557-7E20-461E-8E2D-C740FD7B7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5" y="1998459"/>
                <a:ext cx="3312368" cy="2418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8AC55766-8EB0-4926-BB99-C7A32D968A7C}"/>
              </a:ext>
            </a:extLst>
          </p:cNvPr>
          <p:cNvSpPr/>
          <p:nvPr/>
        </p:nvSpPr>
        <p:spPr>
          <a:xfrm>
            <a:off x="3788497" y="2883536"/>
            <a:ext cx="43204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F6A5D2A-0C98-4545-B0FD-F36C40607191}"/>
                  </a:ext>
                </a:extLst>
              </p:cNvPr>
              <p:cNvSpPr/>
              <p:nvPr/>
            </p:nvSpPr>
            <p:spPr>
              <a:xfrm>
                <a:off x="4572000" y="2060848"/>
                <a:ext cx="4228824" cy="2293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=0,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动平衡条件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）质心位于转轴上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）转轴为惯量主轴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F6A5D2A-0C98-4545-B0FD-F36C40607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60848"/>
                <a:ext cx="4228824" cy="2293448"/>
              </a:xfrm>
              <a:prstGeom prst="rect">
                <a:avLst/>
              </a:prstGeom>
              <a:blipFill>
                <a:blip r:embed="rId4"/>
                <a:stretch>
                  <a:fillRect l="-2011" b="-3704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0E4166-2001-4A1F-8509-22866B36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6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F288D02-F915-43E8-B788-FCB43D336F50}"/>
              </a:ext>
            </a:extLst>
          </p:cNvPr>
          <p:cNvCxnSpPr>
            <a:cxnSpLocks/>
          </p:cNvCxnSpPr>
          <p:nvPr/>
        </p:nvCxnSpPr>
        <p:spPr>
          <a:xfrm>
            <a:off x="2571276" y="3584418"/>
            <a:ext cx="149666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195A75F5-9F30-4CB9-921D-591F4ECE1F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16632"/>
                <a:ext cx="8778875" cy="1961243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30000"/>
                  </a:lnSpc>
                  <a:spcBef>
                    <a:spcPct val="0"/>
                  </a:spcBef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noProof="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半径为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、质量为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的均质涡轮，安装之后质心与两边的距离分别为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kumimoji="0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由于器件加工精度的原因，涡轮中轴线与涡轮转动轴的方向常常出现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角的偏差。求当涡轮以</a:t>
                </a:r>
                <a:r>
                  <a:rPr kumimoji="0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作匀角速转动（角速度大小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时，轴承上某一时刻的最大压力。</a:t>
                </a:r>
              </a:p>
            </p:txBody>
          </p:sp>
        </mc:Choice>
        <mc:Fallback xmlns="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195A75F5-9F30-4CB9-921D-591F4ECE1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6632"/>
                <a:ext cx="8778875" cy="1961243"/>
              </a:xfrm>
              <a:prstGeom prst="rect">
                <a:avLst/>
              </a:prstGeom>
              <a:blipFill>
                <a:blip r:embed="rId2"/>
                <a:stretch>
                  <a:fillRect l="-1042" t="-311" b="-528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49EFA840-DF28-40C5-AAEA-EDFAE9C6A325}"/>
              </a:ext>
            </a:extLst>
          </p:cNvPr>
          <p:cNvSpPr>
            <a:spLocks noChangeAspect="1"/>
          </p:cNvSpPr>
          <p:nvPr/>
        </p:nvSpPr>
        <p:spPr>
          <a:xfrm rot="20189271">
            <a:off x="3830221" y="2564904"/>
            <a:ext cx="1152128" cy="2016224"/>
          </a:xfrm>
          <a:prstGeom prst="ellipse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0D57EBF-B0AB-49BF-98FA-F8800FCA2D2A}"/>
                  </a:ext>
                </a:extLst>
              </p:cNvPr>
              <p:cNvSpPr/>
              <p:nvPr/>
            </p:nvSpPr>
            <p:spPr>
              <a:xfrm>
                <a:off x="2382338" y="3565903"/>
                <a:ext cx="4601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0D57EBF-B0AB-49BF-98FA-F8800FCA2D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338" y="3565903"/>
                <a:ext cx="460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3E6AA08-7ABA-4D29-81BB-2DD09CE7E2D7}"/>
                  </a:ext>
                </a:extLst>
              </p:cNvPr>
              <p:cNvSpPr/>
              <p:nvPr/>
            </p:nvSpPr>
            <p:spPr>
              <a:xfrm>
                <a:off x="6446569" y="3667256"/>
                <a:ext cx="4718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3E6AA08-7ABA-4D29-81BB-2DD09CE7E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69" y="3667256"/>
                <a:ext cx="47185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F1CBEA4C-76C3-43E7-A306-162407E6CB12}"/>
              </a:ext>
            </a:extLst>
          </p:cNvPr>
          <p:cNvSpPr/>
          <p:nvPr/>
        </p:nvSpPr>
        <p:spPr>
          <a:xfrm>
            <a:off x="2571276" y="352990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E17B41F-982F-46F6-8FFA-57047EA026B0}"/>
              </a:ext>
            </a:extLst>
          </p:cNvPr>
          <p:cNvSpPr/>
          <p:nvPr/>
        </p:nvSpPr>
        <p:spPr>
          <a:xfrm>
            <a:off x="6012160" y="353701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762A6D4-C1E8-4F4A-BD47-458B95D15730}"/>
              </a:ext>
            </a:extLst>
          </p:cNvPr>
          <p:cNvGrpSpPr/>
          <p:nvPr/>
        </p:nvGrpSpPr>
        <p:grpSpPr>
          <a:xfrm>
            <a:off x="4331428" y="2633627"/>
            <a:ext cx="1521778" cy="666101"/>
            <a:chOff x="4331428" y="2633627"/>
            <a:chExt cx="1521778" cy="66610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C9418C0-1F0F-400A-B54D-6E41CEA1231D}"/>
                </a:ext>
              </a:extLst>
            </p:cNvPr>
            <p:cNvCxnSpPr>
              <a:cxnSpLocks/>
            </p:cNvCxnSpPr>
            <p:nvPr/>
          </p:nvCxnSpPr>
          <p:spPr>
            <a:xfrm rot="-1440000">
              <a:off x="4331428" y="3299728"/>
              <a:ext cx="1334992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40B3DE0-7003-4C52-88BC-19A4571782AF}"/>
                    </a:ext>
                  </a:extLst>
                </p:cNvPr>
                <p:cNvSpPr/>
                <p:nvPr/>
              </p:nvSpPr>
              <p:spPr>
                <a:xfrm>
                  <a:off x="5334602" y="2633627"/>
                  <a:ext cx="5186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40B3DE0-7003-4C52-88BC-19A457178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602" y="2633627"/>
                  <a:ext cx="51860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5AE2006-009F-4F4F-A3C8-00E5DC813BCC}"/>
              </a:ext>
            </a:extLst>
          </p:cNvPr>
          <p:cNvGrpSpPr/>
          <p:nvPr/>
        </p:nvGrpSpPr>
        <p:grpSpPr>
          <a:xfrm>
            <a:off x="3454213" y="2057457"/>
            <a:ext cx="684911" cy="1569711"/>
            <a:chOff x="3454213" y="2057457"/>
            <a:chExt cx="684911" cy="156971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8EEFC8D-31A6-4366-A542-4E25928FB66C}"/>
                </a:ext>
              </a:extLst>
            </p:cNvPr>
            <p:cNvCxnSpPr>
              <a:cxnSpLocks/>
            </p:cNvCxnSpPr>
            <p:nvPr/>
          </p:nvCxnSpPr>
          <p:spPr>
            <a:xfrm rot="14760000">
              <a:off x="3471628" y="2959672"/>
              <a:ext cx="1334992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1613C03-8528-4A1C-A667-C9BDAD8FAC10}"/>
                    </a:ext>
                  </a:extLst>
                </p:cNvPr>
                <p:cNvSpPr/>
                <p:nvPr/>
              </p:nvSpPr>
              <p:spPr>
                <a:xfrm>
                  <a:off x="3454213" y="2057457"/>
                  <a:ext cx="5348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11613C03-8528-4A1C-A667-C9BDAD8FAC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213" y="2057457"/>
                  <a:ext cx="53482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88739EC-66EB-4E6B-8A6E-D4B2976EAE8A}"/>
              </a:ext>
            </a:extLst>
          </p:cNvPr>
          <p:cNvGrpSpPr/>
          <p:nvPr/>
        </p:nvGrpSpPr>
        <p:grpSpPr>
          <a:xfrm>
            <a:off x="4389136" y="2088843"/>
            <a:ext cx="451562" cy="1457293"/>
            <a:chOff x="4389136" y="2088843"/>
            <a:chExt cx="451562" cy="145729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5EF077F-0320-4773-9382-15452509DE7E}"/>
                </a:ext>
              </a:extLst>
            </p:cNvPr>
            <p:cNvCxnSpPr>
              <a:cxnSpLocks/>
            </p:cNvCxnSpPr>
            <p:nvPr/>
          </p:nvCxnSpPr>
          <p:spPr>
            <a:xfrm>
              <a:off x="4389136" y="2348880"/>
              <a:ext cx="17149" cy="1197256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FF431D3-A278-4DF0-BA79-10557EA74682}"/>
                    </a:ext>
                  </a:extLst>
                </p:cNvPr>
                <p:cNvSpPr/>
                <p:nvPr/>
              </p:nvSpPr>
              <p:spPr>
                <a:xfrm>
                  <a:off x="4406285" y="2088843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FF431D3-A278-4DF0-BA79-10557EA74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285" y="2088843"/>
                  <a:ext cx="43441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5D90783-5F82-4A85-9BB1-F1A4B55FBACB}"/>
              </a:ext>
            </a:extLst>
          </p:cNvPr>
          <p:cNvGrpSpPr/>
          <p:nvPr/>
        </p:nvGrpSpPr>
        <p:grpSpPr>
          <a:xfrm>
            <a:off x="3212186" y="3573016"/>
            <a:ext cx="1194099" cy="1005563"/>
            <a:chOff x="3212186" y="3573016"/>
            <a:chExt cx="1194099" cy="1005563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0F7C639-44A3-444C-BF07-2342F6C14F1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24358" y="3573016"/>
              <a:ext cx="781927" cy="85689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E94CBBEA-5C4D-40D9-B703-091BBD9D9B0F}"/>
                    </a:ext>
                  </a:extLst>
                </p:cNvPr>
                <p:cNvSpPr/>
                <p:nvPr/>
              </p:nvSpPr>
              <p:spPr>
                <a:xfrm>
                  <a:off x="3212186" y="4116914"/>
                  <a:ext cx="4383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E94CBBEA-5C4D-40D9-B703-091BBD9D9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186" y="4116914"/>
                  <a:ext cx="43838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0A7ED4D-6C9D-44C6-A272-FB7DFBE5D094}"/>
                  </a:ext>
                </a:extLst>
              </p:cNvPr>
              <p:cNvSpPr/>
              <p:nvPr/>
            </p:nvSpPr>
            <p:spPr>
              <a:xfrm>
                <a:off x="4288209" y="3505199"/>
                <a:ext cx="47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0A7ED4D-6C9D-44C6-A272-FB7DFBE5D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09" y="3505199"/>
                <a:ext cx="47750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1163B619-1999-4DF2-A2E7-719F69011B96}"/>
              </a:ext>
            </a:extLst>
          </p:cNvPr>
          <p:cNvGrpSpPr/>
          <p:nvPr/>
        </p:nvGrpSpPr>
        <p:grpSpPr>
          <a:xfrm>
            <a:off x="5461986" y="3086717"/>
            <a:ext cx="1597343" cy="666980"/>
            <a:chOff x="5461986" y="3086717"/>
            <a:chExt cx="1597343" cy="666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338FD70-995C-4A01-8455-9FD87740DB18}"/>
                    </a:ext>
                  </a:extLst>
                </p:cNvPr>
                <p:cNvSpPr/>
                <p:nvPr/>
              </p:nvSpPr>
              <p:spPr>
                <a:xfrm>
                  <a:off x="6643382" y="3086717"/>
                  <a:ext cx="41594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338FD70-995C-4A01-8455-9FD87740D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382" y="3086717"/>
                  <a:ext cx="41594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EDDA7207-0AA4-48E5-B104-A4626BCD0B07}"/>
                </a:ext>
              </a:extLst>
            </p:cNvPr>
            <p:cNvSpPr/>
            <p:nvPr/>
          </p:nvSpPr>
          <p:spPr>
            <a:xfrm rot="5400000">
              <a:off x="5342651" y="3507054"/>
              <a:ext cx="365978" cy="127308"/>
            </a:xfrm>
            <a:prstGeom prst="arc">
              <a:avLst>
                <a:gd name="adj1" fmla="val 18819969"/>
                <a:gd name="adj2" fmla="val 13540231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4FD945D-3477-47B0-92D5-7BD6ECAF5E2A}"/>
              </a:ext>
            </a:extLst>
          </p:cNvPr>
          <p:cNvGrpSpPr/>
          <p:nvPr/>
        </p:nvGrpSpPr>
        <p:grpSpPr>
          <a:xfrm>
            <a:off x="5266233" y="2227027"/>
            <a:ext cx="1604493" cy="2531794"/>
            <a:chOff x="5266233" y="2227027"/>
            <a:chExt cx="1604493" cy="2531794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3A7FA9D-AEE5-477E-A588-26EA79267DFF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5266233" y="3576603"/>
              <a:ext cx="781927" cy="856895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66BB29-F780-43F1-B423-47423CF3C5E6}"/>
                </a:ext>
              </a:extLst>
            </p:cNvPr>
            <p:cNvCxnSpPr>
              <a:cxnSpLocks/>
            </p:cNvCxnSpPr>
            <p:nvPr/>
          </p:nvCxnSpPr>
          <p:spPr>
            <a:xfrm>
              <a:off x="6048160" y="2407382"/>
              <a:ext cx="0" cy="1165634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D19C6DD3-8C29-43CD-A118-E2DBB58CAF4A}"/>
                    </a:ext>
                  </a:extLst>
                </p:cNvPr>
                <p:cNvSpPr/>
                <p:nvPr/>
              </p:nvSpPr>
              <p:spPr>
                <a:xfrm>
                  <a:off x="5372782" y="4267981"/>
                  <a:ext cx="77527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D19C6DD3-8C29-43CD-A118-E2DBB58CAF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782" y="4267981"/>
                  <a:ext cx="775276" cy="490840"/>
                </a:xfrm>
                <a:prstGeom prst="rect">
                  <a:avLst/>
                </a:prstGeom>
                <a:blipFill>
                  <a:blip r:embed="rId11"/>
                  <a:stretch>
                    <a:fillRect b="-86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9564E362-89DB-413A-92AC-1B2C3E3F26E5}"/>
                    </a:ext>
                  </a:extLst>
                </p:cNvPr>
                <p:cNvSpPr/>
                <p:nvPr/>
              </p:nvSpPr>
              <p:spPr>
                <a:xfrm>
                  <a:off x="6104491" y="2227027"/>
                  <a:ext cx="7662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9564E362-89DB-413A-92AC-1B2C3E3F2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4491" y="2227027"/>
                  <a:ext cx="76623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90B6B8A-E586-42E1-A57B-2D35E46648B5}"/>
              </a:ext>
            </a:extLst>
          </p:cNvPr>
          <p:cNvGrpSpPr/>
          <p:nvPr/>
        </p:nvGrpSpPr>
        <p:grpSpPr>
          <a:xfrm>
            <a:off x="1837600" y="2221679"/>
            <a:ext cx="783161" cy="2631727"/>
            <a:chOff x="1837600" y="2221679"/>
            <a:chExt cx="783161" cy="2631727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0CC3392-DA2F-47B5-9130-49C36D2577D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838834" y="3565903"/>
              <a:ext cx="781927" cy="856895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9E3491F-16C2-40C4-AB60-4F11A141BA21}"/>
                </a:ext>
              </a:extLst>
            </p:cNvPr>
            <p:cNvCxnSpPr>
              <a:cxnSpLocks/>
            </p:cNvCxnSpPr>
            <p:nvPr/>
          </p:nvCxnSpPr>
          <p:spPr>
            <a:xfrm>
              <a:off x="2607276" y="2418784"/>
              <a:ext cx="0" cy="1165634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999F683-C486-4516-BB0D-E2C12F4966FA}"/>
                    </a:ext>
                  </a:extLst>
                </p:cNvPr>
                <p:cNvSpPr/>
                <p:nvPr/>
              </p:nvSpPr>
              <p:spPr>
                <a:xfrm>
                  <a:off x="1857448" y="4362566"/>
                  <a:ext cx="75674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D999F683-C486-4516-BB0D-E2C12F4966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448" y="4362566"/>
                  <a:ext cx="756746" cy="490840"/>
                </a:xfrm>
                <a:prstGeom prst="rect">
                  <a:avLst/>
                </a:prstGeom>
                <a:blipFill>
                  <a:blip r:embed="rId1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0FEE1BA-22D3-4296-B4B5-D3A463055751}"/>
                    </a:ext>
                  </a:extLst>
                </p:cNvPr>
                <p:cNvSpPr/>
                <p:nvPr/>
              </p:nvSpPr>
              <p:spPr>
                <a:xfrm>
                  <a:off x="1837600" y="2221679"/>
                  <a:ext cx="7477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0FEE1BA-22D3-4296-B4B5-D3A4630557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600" y="2221679"/>
                  <a:ext cx="747705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9AF574C-E19F-48B5-BECB-60C6753D04B3}"/>
                  </a:ext>
                </a:extLst>
              </p:cNvPr>
              <p:cNvSpPr/>
              <p:nvPr/>
            </p:nvSpPr>
            <p:spPr>
              <a:xfrm>
                <a:off x="252875" y="4877077"/>
                <a:ext cx="8712968" cy="16812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两本体坐标系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，两坐标系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轴重合，其中涡轮角速度沿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方向，而对称轴沿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方向。</a:t>
                </a:r>
                <a:r>
                  <a:rPr lang="en-US" altLang="zh-CN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轴竖直向上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系统在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两点受到沿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方向作用力。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9AF574C-E19F-48B5-BECB-60C6753D0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5" y="4877077"/>
                <a:ext cx="8712968" cy="1681294"/>
              </a:xfrm>
              <a:prstGeom prst="rect">
                <a:avLst/>
              </a:prstGeom>
              <a:blipFill>
                <a:blip r:embed="rId15"/>
                <a:stretch>
                  <a:fillRect l="-1049" r="-490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82968C-B3B0-4CA4-9944-35208A3C88A0}"/>
              </a:ext>
            </a:extLst>
          </p:cNvPr>
          <p:cNvGrpSpPr/>
          <p:nvPr/>
        </p:nvGrpSpPr>
        <p:grpSpPr>
          <a:xfrm>
            <a:off x="3683077" y="3548018"/>
            <a:ext cx="744907" cy="1112725"/>
            <a:chOff x="3683077" y="3548018"/>
            <a:chExt cx="744907" cy="1112725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236C127-F980-47AC-BC96-9A75BD110A2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758608" y="3548018"/>
              <a:ext cx="669376" cy="733555"/>
            </a:xfrm>
            <a:prstGeom prst="line">
              <a:avLst/>
            </a:prstGeom>
            <a:ln w="190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962D127E-F448-4219-8571-1FE95F19EC36}"/>
                    </a:ext>
                  </a:extLst>
                </p:cNvPr>
                <p:cNvSpPr/>
                <p:nvPr/>
              </p:nvSpPr>
              <p:spPr>
                <a:xfrm>
                  <a:off x="3683077" y="4199078"/>
                  <a:ext cx="5410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962D127E-F448-4219-8571-1FE95F19EC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077" y="4199078"/>
                  <a:ext cx="54104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弧形 2">
            <a:extLst>
              <a:ext uri="{FF2B5EF4-FFF2-40B4-BE49-F238E27FC236}">
                <a16:creationId xmlns:a16="http://schemas.microsoft.com/office/drawing/2014/main" id="{D20E3E60-387E-47A4-9692-32A27CFFA0F1}"/>
              </a:ext>
            </a:extLst>
          </p:cNvPr>
          <p:cNvSpPr/>
          <p:nvPr/>
        </p:nvSpPr>
        <p:spPr>
          <a:xfrm>
            <a:off x="3658727" y="2841574"/>
            <a:ext cx="1440000" cy="1440000"/>
          </a:xfrm>
          <a:prstGeom prst="arc">
            <a:avLst>
              <a:gd name="adj1" fmla="val 20255830"/>
              <a:gd name="adj2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8784681-E773-4124-B057-29A97E101FFA}"/>
                  </a:ext>
                </a:extLst>
              </p:cNvPr>
              <p:cNvSpPr/>
              <p:nvPr/>
            </p:nvSpPr>
            <p:spPr>
              <a:xfrm>
                <a:off x="5035234" y="3141968"/>
                <a:ext cx="45525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8784681-E773-4124-B057-29A97E101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34" y="3141968"/>
                <a:ext cx="45525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CA7EC7-DF8C-4BD2-A336-54D4D232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7D4147C-B30F-4EAD-973F-CD0FCCB85D1C}"/>
              </a:ext>
            </a:extLst>
          </p:cNvPr>
          <p:cNvCxnSpPr>
            <a:cxnSpLocks/>
          </p:cNvCxnSpPr>
          <p:nvPr/>
        </p:nvCxnSpPr>
        <p:spPr>
          <a:xfrm flipV="1">
            <a:off x="4406285" y="3573016"/>
            <a:ext cx="2325955" cy="1140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4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C4994-9C2A-4309-A819-2CDBCD8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0D6E0-59B6-4010-B2A4-26312209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8680"/>
            <a:ext cx="4572000" cy="483489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264A1C-3502-49AA-939B-62991AD2662A}"/>
              </a:ext>
            </a:extLst>
          </p:cNvPr>
          <p:cNvGrpSpPr/>
          <p:nvPr/>
        </p:nvGrpSpPr>
        <p:grpSpPr>
          <a:xfrm>
            <a:off x="0" y="446915"/>
            <a:ext cx="5028571" cy="5317714"/>
            <a:chOff x="0" y="446915"/>
            <a:chExt cx="5028571" cy="53177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FA5BD0-0949-4541-ADC6-E0018D6A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6915"/>
              <a:ext cx="5028571" cy="53177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51462D6-9864-4026-AB5B-76B55B7EC673}"/>
                    </a:ext>
                  </a:extLst>
                </p:cNvPr>
                <p:cNvSpPr/>
                <p:nvPr/>
              </p:nvSpPr>
              <p:spPr>
                <a:xfrm>
                  <a:off x="323528" y="2966125"/>
                  <a:ext cx="75674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51462D6-9864-4026-AB5B-76B55B7EC6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2966125"/>
                  <a:ext cx="756746" cy="490840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BB1193B-80B4-454A-9374-4DC39899B617}"/>
                    </a:ext>
                  </a:extLst>
                </p:cNvPr>
                <p:cNvSpPr/>
                <p:nvPr/>
              </p:nvSpPr>
              <p:spPr>
                <a:xfrm>
                  <a:off x="879744" y="928073"/>
                  <a:ext cx="7477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EBB1193B-80B4-454A-9374-4DC39899B6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744" y="928073"/>
                  <a:ext cx="74770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F8907D9-7E4D-4322-88F6-1039AC3E6E11}"/>
                    </a:ext>
                  </a:extLst>
                </p:cNvPr>
                <p:cNvSpPr/>
                <p:nvPr/>
              </p:nvSpPr>
              <p:spPr>
                <a:xfrm>
                  <a:off x="3059832" y="3933056"/>
                  <a:ext cx="77527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F8907D9-7E4D-4322-88F6-1039AC3E6E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832" y="3933056"/>
                  <a:ext cx="775276" cy="490840"/>
                </a:xfrm>
                <a:prstGeom prst="rect">
                  <a:avLst/>
                </a:prstGeom>
                <a:blipFill>
                  <a:blip r:embed="rId6"/>
                  <a:stretch>
                    <a:fillRect b="-86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C6211B4-55AA-45C8-B9D0-DEFA6E5A15D9}"/>
                    </a:ext>
                  </a:extLst>
                </p:cNvPr>
                <p:cNvSpPr/>
                <p:nvPr/>
              </p:nvSpPr>
              <p:spPr>
                <a:xfrm>
                  <a:off x="3981258" y="1760137"/>
                  <a:ext cx="7662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C6211B4-55AA-45C8-B9D0-DEFA6E5A15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58" y="1760137"/>
                  <a:ext cx="76623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11D8EB6-1E18-48BF-8E83-864F62AE9C55}"/>
                    </a:ext>
                  </a:extLst>
                </p:cNvPr>
                <p:cNvSpPr/>
                <p:nvPr/>
              </p:nvSpPr>
              <p:spPr>
                <a:xfrm>
                  <a:off x="2600630" y="1188001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11D8EB6-1E18-48BF-8E83-864F62AE9C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30" y="1188001"/>
                  <a:ext cx="43441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2A3C3CB-BBC9-4ED4-8994-AE3BA50070B4}"/>
                    </a:ext>
                  </a:extLst>
                </p:cNvPr>
                <p:cNvSpPr/>
                <p:nvPr/>
              </p:nvSpPr>
              <p:spPr>
                <a:xfrm>
                  <a:off x="1453809" y="3429000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2A3C3CB-BBC9-4ED4-8994-AE3BA5007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809" y="3429000"/>
                  <a:ext cx="434413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9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11">
            <a:extLst>
              <a:ext uri="{FF2B5EF4-FFF2-40B4-BE49-F238E27FC236}">
                <a16:creationId xmlns:a16="http://schemas.microsoft.com/office/drawing/2014/main" id="{191CB755-C5E9-4A87-8068-039B753B2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98" y="756896"/>
            <a:ext cx="4246145" cy="46166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宋体" panose="02010600030101010101" pitchFamily="2" charset="-122"/>
                <a:ea typeface="黑体" panose="02010609060101010101" pitchFamily="49" charset="-122"/>
                <a:cs typeface="+mn-cs"/>
              </a:rPr>
              <a:t>一、定轴转动运动微分方程</a:t>
            </a:r>
          </a:p>
        </p:txBody>
      </p:sp>
      <p:sp>
        <p:nvSpPr>
          <p:cNvPr id="36" name="Text Box 15">
            <a:extLst>
              <a:ext uri="{FF2B5EF4-FFF2-40B4-BE49-F238E27FC236}">
                <a16:creationId xmlns:a16="http://schemas.microsoft.com/office/drawing/2014/main" id="{87EA09C4-1348-403F-9A5D-1E968CFF4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759" y="148284"/>
            <a:ext cx="5857875" cy="52387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、刚体绕固定轴转动动力学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107898" y="1303298"/>
                <a:ext cx="6177575" cy="29299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刚体运动方程：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刚体运动描述：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定轴转动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：刚体上能找到一点保持静止，刚体角速度沿固定方向（取为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方向）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" y="1303298"/>
                <a:ext cx="6177575" cy="2929969"/>
              </a:xfrm>
              <a:prstGeom prst="rect">
                <a:avLst/>
              </a:prstGeom>
              <a:blipFill>
                <a:blip r:embed="rId2"/>
                <a:stretch>
                  <a:fillRect l="-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E4AB50-40ED-4812-970C-E00DB1CC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B944ECB-8830-4AE8-9F92-CAD1D9D19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323770"/>
            <a:ext cx="3750060" cy="21125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A2F907-FCCF-4B31-8AD5-E961FB072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17" y="4382492"/>
            <a:ext cx="3971773" cy="20123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10CE28A-345E-4B9D-8DFD-739A166EC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9120"/>
            <a:ext cx="2338961" cy="1960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1183BD-85EF-4343-8E3D-95002B898909}"/>
                  </a:ext>
                </a:extLst>
              </p:cNvPr>
              <p:cNvSpPr/>
              <p:nvPr/>
            </p:nvSpPr>
            <p:spPr>
              <a:xfrm>
                <a:off x="963502" y="5974638"/>
                <a:ext cx="47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1183BD-85EF-4343-8E3D-95002B898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02" y="5974638"/>
                <a:ext cx="47750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F80ECE2-5FE5-4EE4-82E5-ECDF4651E24C}"/>
                  </a:ext>
                </a:extLst>
              </p:cNvPr>
              <p:cNvSpPr/>
              <p:nvPr/>
            </p:nvSpPr>
            <p:spPr>
              <a:xfrm>
                <a:off x="7135558" y="5726113"/>
                <a:ext cx="47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F80ECE2-5FE5-4EE4-82E5-ECDF4651E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58" y="5726113"/>
                <a:ext cx="47750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3525ADC-0202-49BA-94F6-326382D9985F}"/>
                  </a:ext>
                </a:extLst>
              </p:cNvPr>
              <p:cNvSpPr/>
              <p:nvPr/>
            </p:nvSpPr>
            <p:spPr>
              <a:xfrm>
                <a:off x="3548174" y="5762265"/>
                <a:ext cx="47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3525ADC-0202-49BA-94F6-326382D99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174" y="5762265"/>
                <a:ext cx="477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3EB852E-FB52-42AF-97F2-724F9B3158AE}"/>
                  </a:ext>
                </a:extLst>
              </p:cNvPr>
              <p:cNvSpPr/>
              <p:nvPr/>
            </p:nvSpPr>
            <p:spPr>
              <a:xfrm>
                <a:off x="963502" y="4233267"/>
                <a:ext cx="491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3EB852E-FB52-42AF-97F2-724F9B315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02" y="4233267"/>
                <a:ext cx="49116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7E8DA63-C93F-4979-80C0-2844742A9681}"/>
                  </a:ext>
                </a:extLst>
              </p:cNvPr>
              <p:cNvSpPr/>
              <p:nvPr/>
            </p:nvSpPr>
            <p:spPr>
              <a:xfrm>
                <a:off x="7135558" y="4310360"/>
                <a:ext cx="491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7E8DA63-C93F-4979-80C0-2844742A9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58" y="4310360"/>
                <a:ext cx="49116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5C75D4E-EA5A-4076-8DF5-47E973E619E9}"/>
                  </a:ext>
                </a:extLst>
              </p:cNvPr>
              <p:cNvSpPr/>
              <p:nvPr/>
            </p:nvSpPr>
            <p:spPr>
              <a:xfrm>
                <a:off x="3515979" y="4278287"/>
                <a:ext cx="491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5C75D4E-EA5A-4076-8DF5-47E973E6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979" y="4278287"/>
                <a:ext cx="49116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CA2B9102-970B-4ED4-AD79-8E1194387A20}"/>
              </a:ext>
            </a:extLst>
          </p:cNvPr>
          <p:cNvSpPr/>
          <p:nvPr/>
        </p:nvSpPr>
        <p:spPr>
          <a:xfrm>
            <a:off x="1381328" y="5656121"/>
            <a:ext cx="803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D097B7A-CB4B-4406-A695-10E09D6E07A2}"/>
              </a:ext>
            </a:extLst>
          </p:cNvPr>
          <p:cNvSpPr/>
          <p:nvPr/>
        </p:nvSpPr>
        <p:spPr>
          <a:xfrm>
            <a:off x="7367641" y="5739510"/>
            <a:ext cx="803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3D1D9FF-7BBB-4812-A3AB-912E3517AED2}"/>
              </a:ext>
            </a:extLst>
          </p:cNvPr>
          <p:cNvSpPr/>
          <p:nvPr/>
        </p:nvSpPr>
        <p:spPr>
          <a:xfrm>
            <a:off x="3927188" y="5739510"/>
            <a:ext cx="8034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8426B6E-26D7-4EC3-BFFA-CEC12FD3EFDF}"/>
              </a:ext>
            </a:extLst>
          </p:cNvPr>
          <p:cNvGrpSpPr/>
          <p:nvPr/>
        </p:nvGrpSpPr>
        <p:grpSpPr>
          <a:xfrm>
            <a:off x="6766448" y="905148"/>
            <a:ext cx="2377552" cy="3284984"/>
            <a:chOff x="6766448" y="21993"/>
            <a:chExt cx="2377552" cy="3284984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F08E9A03-E95D-4025-816F-231BAC9E8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448" y="21993"/>
              <a:ext cx="2377552" cy="3284984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DF3BA38-3344-43BA-8DD0-333BC4F2FA87}"/>
                </a:ext>
              </a:extLst>
            </p:cNvPr>
            <p:cNvSpPr/>
            <p:nvPr/>
          </p:nvSpPr>
          <p:spPr>
            <a:xfrm>
              <a:off x="8551872" y="2166288"/>
              <a:ext cx="4956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X</a:t>
              </a:r>
              <a:endParaRPr lang="zh-CN" altLang="en-US" sz="4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D25B2D8-C698-4B78-AF98-26B388BAC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6632"/>
            <a:ext cx="8778875" cy="52084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动平衡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55FFBF-309F-43EB-BF47-D7E1A00D97CF}"/>
                  </a:ext>
                </a:extLst>
              </p:cNvPr>
              <p:cNvSpPr/>
              <p:nvPr/>
            </p:nvSpPr>
            <p:spPr>
              <a:xfrm>
                <a:off x="179512" y="94257"/>
                <a:ext cx="8712968" cy="59313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FF0000"/>
                                  </a:solidFill>
                                  <a:latin typeface="黑体" panose="02010609060101010101" pitchFamily="49" charset="-122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ea typeface="黑体" panose="02010609060101010101" pitchFamily="49" charset="-122"/>
                  </a:rPr>
                  <a:t>质心</a:t>
                </a:r>
                <a:r>
                  <a:rPr lang="zh-CN" altLang="en-US" b="0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i="0" dirty="0">
                    <a:latin typeface="+mj-lt"/>
                    <a:ea typeface="黑体" panose="02010609060101010101" pitchFamily="49" charset="-122"/>
                  </a:rPr>
                  <a:t>轴上，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；角速度是常数，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水平方向不受外力，质心保持不动，故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𝐴𝑧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𝐵𝑧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主动力作用于原点，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主动力矩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𝑚𝑔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455FFBF-309F-43EB-BF47-D7E1A00D9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4257"/>
                <a:ext cx="8712968" cy="5931304"/>
              </a:xfrm>
              <a:prstGeom prst="rect">
                <a:avLst/>
              </a:prstGeom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C2495D-8041-46EB-91A1-196CD417EC7E}"/>
                  </a:ext>
                </a:extLst>
              </p:cNvPr>
              <p:cNvSpPr/>
              <p:nvPr/>
            </p:nvSpPr>
            <p:spPr>
              <a:xfrm>
                <a:off x="3203848" y="5970723"/>
                <a:ext cx="2326150" cy="495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关键是求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𝒚𝒛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𝒙𝒛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7C2495D-8041-46EB-91A1-196CD417E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5970723"/>
                <a:ext cx="2326150" cy="495520"/>
              </a:xfrm>
              <a:prstGeom prst="rect">
                <a:avLst/>
              </a:prstGeom>
              <a:blipFill>
                <a:blip r:embed="rId3"/>
                <a:stretch>
                  <a:fillRect l="-4199" t="-13415" b="-15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FAF0597-901F-441B-8714-ADEB3ED629A4}"/>
                  </a:ext>
                </a:extLst>
              </p:cNvPr>
              <p:cNvSpPr/>
              <p:nvPr/>
            </p:nvSpPr>
            <p:spPr>
              <a:xfrm>
                <a:off x="179512" y="145583"/>
                <a:ext cx="18683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𝒙𝒚𝒛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系中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FAF0597-901F-441B-8714-ADEB3ED62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5583"/>
                <a:ext cx="1868397" cy="461665"/>
              </a:xfrm>
              <a:prstGeom prst="rect">
                <a:avLst/>
              </a:prstGeom>
              <a:blipFill>
                <a:blip r:embed="rId4"/>
                <a:stretch>
                  <a:fillRect t="-14474" r="-42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A28D1-7CA8-4494-85CA-36806B1A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B4D21A4-23E3-46C4-A846-7A60F6240A10}"/>
              </a:ext>
            </a:extLst>
          </p:cNvPr>
          <p:cNvGrpSpPr/>
          <p:nvPr/>
        </p:nvGrpSpPr>
        <p:grpSpPr>
          <a:xfrm>
            <a:off x="179512" y="4058999"/>
            <a:ext cx="2940339" cy="2653418"/>
            <a:chOff x="0" y="446915"/>
            <a:chExt cx="5028571" cy="531771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27B4D7C-B357-47A4-986A-7087DBCE4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6915"/>
              <a:ext cx="5028571" cy="53177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8847A8D-2D6F-4620-8AAD-A77453371079}"/>
                    </a:ext>
                  </a:extLst>
                </p:cNvPr>
                <p:cNvSpPr/>
                <p:nvPr/>
              </p:nvSpPr>
              <p:spPr>
                <a:xfrm>
                  <a:off x="323528" y="2966125"/>
                  <a:ext cx="75674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8847A8D-2D6F-4620-8AAD-A77453371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2966125"/>
                  <a:ext cx="756746" cy="490840"/>
                </a:xfrm>
                <a:prstGeom prst="rect">
                  <a:avLst/>
                </a:prstGeom>
                <a:blipFill>
                  <a:blip r:embed="rId6"/>
                  <a:stretch>
                    <a:fillRect l="-2740" r="-49315" b="-12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B1C4FAB9-445C-4F99-8124-FE652D98E8D2}"/>
                    </a:ext>
                  </a:extLst>
                </p:cNvPr>
                <p:cNvSpPr/>
                <p:nvPr/>
              </p:nvSpPr>
              <p:spPr>
                <a:xfrm>
                  <a:off x="879744" y="928073"/>
                  <a:ext cx="7477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𝐴𝑥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B1C4FAB9-445C-4F99-8124-FE652D98E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744" y="928073"/>
                  <a:ext cx="747705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4167" r="-44444" b="-10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9D741EF-C535-4A1E-AEB2-C594B98B3AD6}"/>
                    </a:ext>
                  </a:extLst>
                </p:cNvPr>
                <p:cNvSpPr/>
                <p:nvPr/>
              </p:nvSpPr>
              <p:spPr>
                <a:xfrm>
                  <a:off x="3059832" y="3933056"/>
                  <a:ext cx="775276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59D741EF-C535-4A1E-AEB2-C594B98B3A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832" y="3933056"/>
                  <a:ext cx="775276" cy="490840"/>
                </a:xfrm>
                <a:prstGeom prst="rect">
                  <a:avLst/>
                </a:prstGeom>
                <a:blipFill>
                  <a:blip r:embed="rId8"/>
                  <a:stretch>
                    <a:fillRect l="-4054" r="-50000" b="-1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06FF211-5EBE-469C-988A-E3F29050DDA7}"/>
                    </a:ext>
                  </a:extLst>
                </p:cNvPr>
                <p:cNvSpPr/>
                <p:nvPr/>
              </p:nvSpPr>
              <p:spPr>
                <a:xfrm>
                  <a:off x="3981258" y="1760137"/>
                  <a:ext cx="76623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𝐵𝑥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706FF211-5EBE-469C-988A-E3F29050DD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58" y="1760137"/>
                  <a:ext cx="76623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703" r="-44595" b="-10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DD9A044-D7CF-4038-8D2E-B76AFF68F92C}"/>
                    </a:ext>
                  </a:extLst>
                </p:cNvPr>
                <p:cNvSpPr/>
                <p:nvPr/>
              </p:nvSpPr>
              <p:spPr>
                <a:xfrm>
                  <a:off x="2600630" y="1188001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DD9A044-D7CF-4038-8D2E-B76AFF68F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30" y="1188001"/>
                  <a:ext cx="434413" cy="461665"/>
                </a:xfrm>
                <a:prstGeom prst="rect">
                  <a:avLst/>
                </a:prstGeom>
                <a:blipFill>
                  <a:blip r:embed="rId10"/>
                  <a:stretch>
                    <a:fillRect r="-28571" b="-837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A30A41E-35CD-4950-9997-78B447156A8B}"/>
                    </a:ext>
                  </a:extLst>
                </p:cNvPr>
                <p:cNvSpPr/>
                <p:nvPr/>
              </p:nvSpPr>
              <p:spPr>
                <a:xfrm>
                  <a:off x="1453809" y="3429000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A30A41E-35CD-4950-9997-78B447156A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809" y="3429000"/>
                  <a:ext cx="434413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7143" r="-45238" b="-1210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2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AAAE0C-806A-40ED-AC71-5FB8B79DD971}"/>
                  </a:ext>
                </a:extLst>
              </p:cNvPr>
              <p:cNvSpPr txBox="1"/>
              <p:nvPr/>
            </p:nvSpPr>
            <p:spPr>
              <a:xfrm>
                <a:off x="35496" y="637467"/>
                <a:ext cx="9217023" cy="5866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转动惯量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如何确定？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）简单几何体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：背公式</a:t>
                </a:r>
                <a14:m>
                  <m:oMath xmlns:m="http://schemas.openxmlformats.org/officeDocument/2006/math">
                    <m:r>
                      <a:rPr kumimoji="1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平行轴定理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细杆，圆盘，球，圆柱，球壳，正方体等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）转轴不沿惯量主轴时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：首先找到惯量主轴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 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系中写出转轴方向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，然后利用如下公式计算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 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实际上，其他矩阵元也可以照此办理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AAAE0C-806A-40ED-AC71-5FB8B79D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37467"/>
                <a:ext cx="9217023" cy="5866286"/>
              </a:xfrm>
              <a:prstGeom prst="rect">
                <a:avLst/>
              </a:prstGeom>
              <a:blipFill>
                <a:blip r:embed="rId2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1">
            <a:extLst>
              <a:ext uri="{FF2B5EF4-FFF2-40B4-BE49-F238E27FC236}">
                <a16:creationId xmlns:a16="http://schemas.microsoft.com/office/drawing/2014/main" id="{31476AD9-D241-43A8-B40E-ED678137C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68178"/>
            <a:ext cx="2934725" cy="46166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转动惯量矩阵元求解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FAF9CB-B558-4363-BFDD-14A7ED00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BAACF2-0DCF-444C-9396-4EF41FD11D3C}" type="slidenum">
              <a:rPr kumimoji="1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75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DA74D7A-1DEA-430A-A73E-A6D0DB310CCB}"/>
              </a:ext>
            </a:extLst>
          </p:cNvPr>
          <p:cNvCxnSpPr>
            <a:cxnSpLocks/>
          </p:cNvCxnSpPr>
          <p:nvPr/>
        </p:nvCxnSpPr>
        <p:spPr>
          <a:xfrm>
            <a:off x="4772509" y="5015111"/>
            <a:ext cx="149666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5565394-FCD4-4973-9425-71D1460B1764}"/>
              </a:ext>
            </a:extLst>
          </p:cNvPr>
          <p:cNvGrpSpPr/>
          <p:nvPr/>
        </p:nvGrpSpPr>
        <p:grpSpPr>
          <a:xfrm>
            <a:off x="4578392" y="3498811"/>
            <a:ext cx="4676991" cy="2603286"/>
            <a:chOff x="4023022" y="3497617"/>
            <a:chExt cx="4676991" cy="260328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51DD11D-967B-40E5-91AF-3C782BA4FADF}"/>
                </a:ext>
              </a:extLst>
            </p:cNvPr>
            <p:cNvSpPr>
              <a:spLocks noChangeAspect="1"/>
            </p:cNvSpPr>
            <p:nvPr/>
          </p:nvSpPr>
          <p:spPr>
            <a:xfrm rot="20189271">
              <a:off x="5470905" y="4005064"/>
              <a:ext cx="1152128" cy="201622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8100000" algn="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FD59748-FF41-4A98-96A1-A9591CC35758}"/>
                    </a:ext>
                  </a:extLst>
                </p:cNvPr>
                <p:cNvSpPr/>
                <p:nvPr/>
              </p:nvSpPr>
              <p:spPr>
                <a:xfrm>
                  <a:off x="4023022" y="5006063"/>
                  <a:ext cx="4601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3FD59748-FF41-4A98-96A1-A9591CC35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22" y="5006063"/>
                  <a:ext cx="46019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7083272-9511-4F18-B53C-F14BE28A9DC5}"/>
                    </a:ext>
                  </a:extLst>
                </p:cNvPr>
                <p:cNvSpPr/>
                <p:nvPr/>
              </p:nvSpPr>
              <p:spPr>
                <a:xfrm>
                  <a:off x="8087253" y="5107416"/>
                  <a:ext cx="4718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07083272-9511-4F18-B53C-F14BE28A9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253" y="5107416"/>
                  <a:ext cx="47185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AA6E21C-6F23-4B16-9DFE-8C82D31E62B5}"/>
                </a:ext>
              </a:extLst>
            </p:cNvPr>
            <p:cNvSpPr/>
            <p:nvPr/>
          </p:nvSpPr>
          <p:spPr>
            <a:xfrm>
              <a:off x="4211960" y="49700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F5D6339-BA23-41C2-A61F-A052E921B040}"/>
                </a:ext>
              </a:extLst>
            </p:cNvPr>
            <p:cNvSpPr/>
            <p:nvPr/>
          </p:nvSpPr>
          <p:spPr>
            <a:xfrm>
              <a:off x="7652844" y="497717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761D8D8-70B8-4A45-B053-FC8904C31411}"/>
                </a:ext>
              </a:extLst>
            </p:cNvPr>
            <p:cNvGrpSpPr/>
            <p:nvPr/>
          </p:nvGrpSpPr>
          <p:grpSpPr>
            <a:xfrm>
              <a:off x="5972112" y="4073787"/>
              <a:ext cx="1521778" cy="666101"/>
              <a:chOff x="4331428" y="2633627"/>
              <a:chExt cx="1521778" cy="666101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04A82FB-B814-44B5-B8B5-0C63D87D944E}"/>
                  </a:ext>
                </a:extLst>
              </p:cNvPr>
              <p:cNvCxnSpPr>
                <a:cxnSpLocks/>
              </p:cNvCxnSpPr>
              <p:nvPr/>
            </p:nvCxnSpPr>
            <p:spPr>
              <a:xfrm rot="-1440000">
                <a:off x="4331428" y="3299728"/>
                <a:ext cx="133499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16F4E268-4A50-402B-8EFE-DA4C1A0E7A7D}"/>
                      </a:ext>
                    </a:extLst>
                  </p:cNvPr>
                  <p:cNvSpPr/>
                  <p:nvPr/>
                </p:nvSpPr>
                <p:spPr>
                  <a:xfrm>
                    <a:off x="5334602" y="2633627"/>
                    <a:ext cx="51860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16F4E268-4A50-402B-8EFE-DA4C1A0E7A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4602" y="2633627"/>
                    <a:ext cx="51860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AA51AB5-6DB2-44DF-A38C-9AA37E2EB173}"/>
                </a:ext>
              </a:extLst>
            </p:cNvPr>
            <p:cNvGrpSpPr/>
            <p:nvPr/>
          </p:nvGrpSpPr>
          <p:grpSpPr>
            <a:xfrm>
              <a:off x="5094897" y="3497617"/>
              <a:ext cx="684911" cy="1569711"/>
              <a:chOff x="3454213" y="2057457"/>
              <a:chExt cx="684911" cy="1569711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55E1D12-6EAE-4903-8F92-5035AAB8927A}"/>
                  </a:ext>
                </a:extLst>
              </p:cNvPr>
              <p:cNvCxnSpPr>
                <a:cxnSpLocks/>
              </p:cNvCxnSpPr>
              <p:nvPr/>
            </p:nvCxnSpPr>
            <p:spPr>
              <a:xfrm rot="14760000">
                <a:off x="3471628" y="2959672"/>
                <a:ext cx="133499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6007A02C-1E36-4D37-B8D0-9F7054496677}"/>
                      </a:ext>
                    </a:extLst>
                  </p:cNvPr>
                  <p:cNvSpPr/>
                  <p:nvPr/>
                </p:nvSpPr>
                <p:spPr>
                  <a:xfrm>
                    <a:off x="3454213" y="2057457"/>
                    <a:ext cx="5348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6007A02C-1E36-4D37-B8D0-9F70544966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4213" y="2057457"/>
                    <a:ext cx="53482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586BBBE-FE40-4D8F-BE2E-73F9EEE72AB8}"/>
                </a:ext>
              </a:extLst>
            </p:cNvPr>
            <p:cNvGrpSpPr/>
            <p:nvPr/>
          </p:nvGrpSpPr>
          <p:grpSpPr>
            <a:xfrm>
              <a:off x="6029820" y="3529003"/>
              <a:ext cx="451562" cy="1457293"/>
              <a:chOff x="4389136" y="2088843"/>
              <a:chExt cx="451562" cy="1457293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1ABB172-7098-4D99-87DF-0A96C4108F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136" y="2348880"/>
                <a:ext cx="17149" cy="1197256"/>
              </a:xfrm>
              <a:prstGeom prst="line">
                <a:avLst/>
              </a:prstGeom>
              <a:ln w="1270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0FD7840F-3696-4D96-8301-D40CDC80ACA2}"/>
                      </a:ext>
                    </a:extLst>
                  </p:cNvPr>
                  <p:cNvSpPr/>
                  <p:nvPr/>
                </p:nvSpPr>
                <p:spPr>
                  <a:xfrm>
                    <a:off x="4406285" y="2088843"/>
                    <a:ext cx="43441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0FD7840F-3696-4D96-8301-D40CDC80AC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285" y="2088843"/>
                    <a:ext cx="43441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747FE5E-BFDC-41B5-BD0F-62A6CE454547}"/>
                </a:ext>
              </a:extLst>
            </p:cNvPr>
            <p:cNvGrpSpPr/>
            <p:nvPr/>
          </p:nvGrpSpPr>
          <p:grpSpPr>
            <a:xfrm>
              <a:off x="4852870" y="5013176"/>
              <a:ext cx="1194099" cy="1005563"/>
              <a:chOff x="3212186" y="3573016"/>
              <a:chExt cx="1194099" cy="1005563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6BED94C-E660-4B56-B2BC-7BDFA496FEA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624358" y="3573016"/>
                <a:ext cx="781927" cy="85689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21A01DC9-DF1B-4CA5-989A-9E076442BD6E}"/>
                      </a:ext>
                    </a:extLst>
                  </p:cNvPr>
                  <p:cNvSpPr/>
                  <p:nvPr/>
                </p:nvSpPr>
                <p:spPr>
                  <a:xfrm>
                    <a:off x="3212186" y="4116914"/>
                    <a:ext cx="4383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21A01DC9-DF1B-4CA5-989A-9E076442BD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2186" y="4116914"/>
                    <a:ext cx="43838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9CD3552-99F1-4D1E-8D88-1B01C1E72E86}"/>
                    </a:ext>
                  </a:extLst>
                </p:cNvPr>
                <p:cNvSpPr/>
                <p:nvPr/>
              </p:nvSpPr>
              <p:spPr>
                <a:xfrm>
                  <a:off x="5928893" y="4945359"/>
                  <a:ext cx="4775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9CD3552-99F1-4D1E-8D88-1B01C1E72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893" y="4945359"/>
                  <a:ext cx="47750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EC944DD-4863-490E-8D25-34864B8E7FEB}"/>
                </a:ext>
              </a:extLst>
            </p:cNvPr>
            <p:cNvGrpSpPr/>
            <p:nvPr/>
          </p:nvGrpSpPr>
          <p:grpSpPr>
            <a:xfrm>
              <a:off x="7102670" y="4526877"/>
              <a:ext cx="1597343" cy="666980"/>
              <a:chOff x="5461986" y="3086717"/>
              <a:chExt cx="1597343" cy="6669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1EB63D40-56DE-4D2E-8510-D2007D35B570}"/>
                      </a:ext>
                    </a:extLst>
                  </p:cNvPr>
                  <p:cNvSpPr/>
                  <p:nvPr/>
                </p:nvSpPr>
                <p:spPr>
                  <a:xfrm>
                    <a:off x="6643382" y="3086717"/>
                    <a:ext cx="41594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1EB63D40-56DE-4D2E-8510-D2007D35B5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3382" y="3086717"/>
                    <a:ext cx="41594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A137F2DA-AB1C-4F59-AA1E-760C2DE67AD8}"/>
                  </a:ext>
                </a:extLst>
              </p:cNvPr>
              <p:cNvSpPr/>
              <p:nvPr/>
            </p:nvSpPr>
            <p:spPr>
              <a:xfrm rot="5400000">
                <a:off x="5342651" y="3507054"/>
                <a:ext cx="365978" cy="127308"/>
              </a:xfrm>
              <a:prstGeom prst="arc">
                <a:avLst>
                  <a:gd name="adj1" fmla="val 18819969"/>
                  <a:gd name="adj2" fmla="val 13540231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9B7B294-4695-4395-876A-542EE0C9CD20}"/>
                </a:ext>
              </a:extLst>
            </p:cNvPr>
            <p:cNvGrpSpPr/>
            <p:nvPr/>
          </p:nvGrpSpPr>
          <p:grpSpPr>
            <a:xfrm>
              <a:off x="5323761" y="4988178"/>
              <a:ext cx="744907" cy="1112725"/>
              <a:chOff x="3683077" y="3548018"/>
              <a:chExt cx="744907" cy="1112725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FADA284A-F1F2-4A41-863C-059191AE0D1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758608" y="3548018"/>
                <a:ext cx="669376" cy="733555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E95B6786-4A9B-40E4-8FCE-F12DFB7627B7}"/>
                      </a:ext>
                    </a:extLst>
                  </p:cNvPr>
                  <p:cNvSpPr/>
                  <p:nvPr/>
                </p:nvSpPr>
                <p:spPr>
                  <a:xfrm>
                    <a:off x="3683077" y="4199078"/>
                    <a:ext cx="5410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E95B6786-4A9B-40E4-8FCE-F12DFB7627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077" y="4199078"/>
                    <a:ext cx="54104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641E163-1076-4E37-99DF-97F04C796B07}"/>
                  </a:ext>
                </a:extLst>
              </p:cNvPr>
              <p:cNvSpPr/>
              <p:nvPr/>
            </p:nvSpPr>
            <p:spPr>
              <a:xfrm>
                <a:off x="107504" y="-27384"/>
                <a:ext cx="8911842" cy="36613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对圆盘，本体坐标系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中转动惯量张量为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取另外的坐标系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en-US" altLang="zh-CN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单位矢量为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转动惯量张量矩阵元为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641E163-1076-4E37-99DF-97F04C79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-27384"/>
                <a:ext cx="8911842" cy="3661323"/>
              </a:xfrm>
              <a:prstGeom prst="rect">
                <a:avLst/>
              </a:prstGeom>
              <a:blipFill>
                <a:blip r:embed="rId11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0EE72ED-19A5-4FBB-87AA-2D363F3DA256}"/>
                  </a:ext>
                </a:extLst>
              </p:cNvPr>
              <p:cNvSpPr/>
              <p:nvPr/>
            </p:nvSpPr>
            <p:spPr>
              <a:xfrm>
                <a:off x="-83584" y="3820884"/>
                <a:ext cx="5860117" cy="2030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bSup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𝛼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𝑧𝑧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bSup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𝛼</m:t>
                            </m:r>
                          </m:e>
                        </m:func>
                      </m:e>
                    </m:d>
                  </m:oMath>
                </a14:m>
                <a:endParaRPr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0EE72ED-19A5-4FBB-87AA-2D363F3DA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584" y="3820884"/>
                <a:ext cx="5860117" cy="20302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弧形 29">
            <a:extLst>
              <a:ext uri="{FF2B5EF4-FFF2-40B4-BE49-F238E27FC236}">
                <a16:creationId xmlns:a16="http://schemas.microsoft.com/office/drawing/2014/main" id="{B0D6FE56-134C-40CA-9D08-000A16279271}"/>
              </a:ext>
            </a:extLst>
          </p:cNvPr>
          <p:cNvSpPr/>
          <p:nvPr/>
        </p:nvSpPr>
        <p:spPr>
          <a:xfrm>
            <a:off x="5858668" y="4281198"/>
            <a:ext cx="1440000" cy="1440000"/>
          </a:xfrm>
          <a:prstGeom prst="arc">
            <a:avLst>
              <a:gd name="adj1" fmla="val 20255830"/>
              <a:gd name="adj2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FA3B32-5013-4423-A470-9E6A5189EF35}"/>
                  </a:ext>
                </a:extLst>
              </p:cNvPr>
              <p:cNvSpPr/>
              <p:nvPr/>
            </p:nvSpPr>
            <p:spPr>
              <a:xfrm>
                <a:off x="7235175" y="4581592"/>
                <a:ext cx="45525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7FA3B32-5013-4423-A470-9E6A5189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75" y="4581592"/>
                <a:ext cx="45525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34172AB4-A9C6-45DE-8586-EF27C27E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A1A9838-9951-49E5-8C1B-775D4FCA6CE0}"/>
              </a:ext>
            </a:extLst>
          </p:cNvPr>
          <p:cNvCxnSpPr>
            <a:cxnSpLocks/>
          </p:cNvCxnSpPr>
          <p:nvPr/>
        </p:nvCxnSpPr>
        <p:spPr>
          <a:xfrm flipV="1">
            <a:off x="6607518" y="5003709"/>
            <a:ext cx="2325955" cy="1140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09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5485E3-23FF-4B32-BA03-A8B5BFDD6E5A}"/>
                  </a:ext>
                </a:extLst>
              </p:cNvPr>
              <p:cNvSpPr/>
              <p:nvPr/>
            </p:nvSpPr>
            <p:spPr>
              <a:xfrm>
                <a:off x="179512" y="94257"/>
                <a:ext cx="8712968" cy="53621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𝑚𝑔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    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𝐵𝑦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𝐵𝑥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解得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</m:t>
                      </m:r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5485E3-23FF-4B32-BA03-A8B5BFDD6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4257"/>
                <a:ext cx="8712968" cy="5362109"/>
              </a:xfrm>
              <a:prstGeom prst="rect">
                <a:avLst/>
              </a:prstGeom>
              <a:blipFill>
                <a:blip r:embed="rId2"/>
                <a:stretch>
                  <a:fillRect l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FB70B1-2EE1-42DF-8141-24F968DA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0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8E327987-FDC1-40D4-9217-43B6A256B8EB}"/>
              </a:ext>
            </a:extLst>
          </p:cNvPr>
          <p:cNvSpPr/>
          <p:nvPr/>
        </p:nvSpPr>
        <p:spPr>
          <a:xfrm>
            <a:off x="4386703" y="103547"/>
            <a:ext cx="4771125" cy="2749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C4A3A7C-0CCF-4B42-9092-274176B16CFB}"/>
              </a:ext>
            </a:extLst>
          </p:cNvPr>
          <p:cNvCxnSpPr>
            <a:cxnSpLocks/>
          </p:cNvCxnSpPr>
          <p:nvPr/>
        </p:nvCxnSpPr>
        <p:spPr>
          <a:xfrm>
            <a:off x="4644407" y="1594778"/>
            <a:ext cx="149666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3A1C7A35-E7CD-42DD-B253-70F171F298A6}"/>
              </a:ext>
            </a:extLst>
          </p:cNvPr>
          <p:cNvGrpSpPr/>
          <p:nvPr/>
        </p:nvGrpSpPr>
        <p:grpSpPr>
          <a:xfrm>
            <a:off x="4433770" y="89467"/>
            <a:ext cx="4676991" cy="2603286"/>
            <a:chOff x="4023022" y="3497617"/>
            <a:chExt cx="4676991" cy="260328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F33BB8B-548A-49DD-9715-E7BE37664485}"/>
                </a:ext>
              </a:extLst>
            </p:cNvPr>
            <p:cNvSpPr>
              <a:spLocks noChangeAspect="1"/>
            </p:cNvSpPr>
            <p:nvPr/>
          </p:nvSpPr>
          <p:spPr>
            <a:xfrm rot="20189271">
              <a:off x="5470905" y="4005064"/>
              <a:ext cx="1152128" cy="2016224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8100000" algn="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4F6AA17-722B-4E8A-9749-BFF10C51EDEF}"/>
                    </a:ext>
                  </a:extLst>
                </p:cNvPr>
                <p:cNvSpPr/>
                <p:nvPr/>
              </p:nvSpPr>
              <p:spPr>
                <a:xfrm>
                  <a:off x="4023022" y="5006063"/>
                  <a:ext cx="4601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4F6AA17-722B-4E8A-9749-BFF10C51E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022" y="5006063"/>
                  <a:ext cx="46019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CFDD365-9B7F-48FB-B88A-C60DDF0F1720}"/>
                    </a:ext>
                  </a:extLst>
                </p:cNvPr>
                <p:cNvSpPr/>
                <p:nvPr/>
              </p:nvSpPr>
              <p:spPr>
                <a:xfrm>
                  <a:off x="8087253" y="5107416"/>
                  <a:ext cx="4718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4CFDD365-9B7F-48FB-B88A-C60DDF0F1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7253" y="5107416"/>
                  <a:ext cx="47185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05DA783-B859-4865-9313-638740C960AF}"/>
                </a:ext>
              </a:extLst>
            </p:cNvPr>
            <p:cNvSpPr/>
            <p:nvPr/>
          </p:nvSpPr>
          <p:spPr>
            <a:xfrm>
              <a:off x="4211960" y="49700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90DB52A-6E41-446B-99A5-49DCF8EB8645}"/>
                </a:ext>
              </a:extLst>
            </p:cNvPr>
            <p:cNvSpPr/>
            <p:nvPr/>
          </p:nvSpPr>
          <p:spPr>
            <a:xfrm>
              <a:off x="7652844" y="497717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B6F0A6-0059-4A74-9C02-04C566CD5CDE}"/>
                </a:ext>
              </a:extLst>
            </p:cNvPr>
            <p:cNvGrpSpPr/>
            <p:nvPr/>
          </p:nvGrpSpPr>
          <p:grpSpPr>
            <a:xfrm>
              <a:off x="5972112" y="4073787"/>
              <a:ext cx="1521778" cy="666101"/>
              <a:chOff x="4331428" y="2633627"/>
              <a:chExt cx="1521778" cy="666101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5B554E5-7BF8-4A92-84E2-8C16445D213B}"/>
                  </a:ext>
                </a:extLst>
              </p:cNvPr>
              <p:cNvCxnSpPr>
                <a:cxnSpLocks/>
              </p:cNvCxnSpPr>
              <p:nvPr/>
            </p:nvCxnSpPr>
            <p:spPr>
              <a:xfrm rot="-1440000">
                <a:off x="4331428" y="3299728"/>
                <a:ext cx="133499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7C03AC56-5773-442A-A8D6-C93A1CC1ECE1}"/>
                      </a:ext>
                    </a:extLst>
                  </p:cNvPr>
                  <p:cNvSpPr/>
                  <p:nvPr/>
                </p:nvSpPr>
                <p:spPr>
                  <a:xfrm>
                    <a:off x="5334602" y="2633627"/>
                    <a:ext cx="51860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7C03AC56-5773-442A-A8D6-C93A1CC1EC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4602" y="2633627"/>
                    <a:ext cx="518604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4D798F-0E32-4055-8711-3BECF92A251B}"/>
                </a:ext>
              </a:extLst>
            </p:cNvPr>
            <p:cNvGrpSpPr/>
            <p:nvPr/>
          </p:nvGrpSpPr>
          <p:grpSpPr>
            <a:xfrm>
              <a:off x="5094897" y="3497617"/>
              <a:ext cx="684911" cy="1569711"/>
              <a:chOff x="3454213" y="2057457"/>
              <a:chExt cx="684911" cy="156971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BF117D5A-4CC6-46C7-B5B8-66F36C336970}"/>
                  </a:ext>
                </a:extLst>
              </p:cNvPr>
              <p:cNvCxnSpPr>
                <a:cxnSpLocks/>
              </p:cNvCxnSpPr>
              <p:nvPr/>
            </p:nvCxnSpPr>
            <p:spPr>
              <a:xfrm rot="14760000">
                <a:off x="3471628" y="2959672"/>
                <a:ext cx="133499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F052B3C0-0F00-46A8-83BE-E3F97D96C6DB}"/>
                      </a:ext>
                    </a:extLst>
                  </p:cNvPr>
                  <p:cNvSpPr/>
                  <p:nvPr/>
                </p:nvSpPr>
                <p:spPr>
                  <a:xfrm>
                    <a:off x="3454213" y="2057457"/>
                    <a:ext cx="53482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F052B3C0-0F00-46A8-83BE-E3F97D96C6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4213" y="2057457"/>
                    <a:ext cx="534825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5E5CE6F-0D11-4BA2-8BE5-A30D020B8455}"/>
                </a:ext>
              </a:extLst>
            </p:cNvPr>
            <p:cNvGrpSpPr/>
            <p:nvPr/>
          </p:nvGrpSpPr>
          <p:grpSpPr>
            <a:xfrm>
              <a:off x="6029820" y="3529003"/>
              <a:ext cx="451562" cy="1457293"/>
              <a:chOff x="4389136" y="2088843"/>
              <a:chExt cx="451562" cy="1457293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1EA825E-E615-465F-9478-519FF8A41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136" y="2348880"/>
                <a:ext cx="17149" cy="1197256"/>
              </a:xfrm>
              <a:prstGeom prst="line">
                <a:avLst/>
              </a:prstGeom>
              <a:ln w="1270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311E3BF6-B586-4B3B-84A1-D32CB59813A8}"/>
                      </a:ext>
                    </a:extLst>
                  </p:cNvPr>
                  <p:cNvSpPr/>
                  <p:nvPr/>
                </p:nvSpPr>
                <p:spPr>
                  <a:xfrm>
                    <a:off x="4406285" y="2088843"/>
                    <a:ext cx="43441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311E3BF6-B586-4B3B-84A1-D32CB59813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285" y="2088843"/>
                    <a:ext cx="43441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BB5BC12-6B55-420B-B14B-5A9B2D7F9514}"/>
                </a:ext>
              </a:extLst>
            </p:cNvPr>
            <p:cNvGrpSpPr/>
            <p:nvPr/>
          </p:nvGrpSpPr>
          <p:grpSpPr>
            <a:xfrm>
              <a:off x="4852870" y="5013176"/>
              <a:ext cx="1194099" cy="1005563"/>
              <a:chOff x="3212186" y="3573016"/>
              <a:chExt cx="1194099" cy="1005563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37F569E-A412-4FE7-B2FD-5B5B295B039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624358" y="3573016"/>
                <a:ext cx="781927" cy="85689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D9177352-6F4E-49E9-B15E-0A81DCAA7948}"/>
                      </a:ext>
                    </a:extLst>
                  </p:cNvPr>
                  <p:cNvSpPr/>
                  <p:nvPr/>
                </p:nvSpPr>
                <p:spPr>
                  <a:xfrm>
                    <a:off x="3212186" y="4116914"/>
                    <a:ext cx="4383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D9177352-6F4E-49E9-B15E-0A81DCAA79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2186" y="4116914"/>
                    <a:ext cx="43838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7741435-8EB2-488F-9760-B660E4408DDC}"/>
                    </a:ext>
                  </a:extLst>
                </p:cNvPr>
                <p:cNvSpPr/>
                <p:nvPr/>
              </p:nvSpPr>
              <p:spPr>
                <a:xfrm>
                  <a:off x="5928893" y="4945359"/>
                  <a:ext cx="4775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17741435-8EB2-488F-9760-B660E4408D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893" y="4945359"/>
                  <a:ext cx="47750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CED7F0B-7650-482C-AC4D-16E587B7C62B}"/>
                </a:ext>
              </a:extLst>
            </p:cNvPr>
            <p:cNvGrpSpPr/>
            <p:nvPr/>
          </p:nvGrpSpPr>
          <p:grpSpPr>
            <a:xfrm>
              <a:off x="7102670" y="4526877"/>
              <a:ext cx="1597343" cy="666980"/>
              <a:chOff x="5461986" y="3086717"/>
              <a:chExt cx="1597343" cy="6669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3BD44FAA-DF0B-42F1-A921-A5DB1BB90050}"/>
                      </a:ext>
                    </a:extLst>
                  </p:cNvPr>
                  <p:cNvSpPr/>
                  <p:nvPr/>
                </p:nvSpPr>
                <p:spPr>
                  <a:xfrm>
                    <a:off x="6643382" y="3086717"/>
                    <a:ext cx="41594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3BD44FAA-DF0B-42F1-A921-A5DB1BB900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3382" y="3086717"/>
                    <a:ext cx="41594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E2EE2E68-F5D1-4CAB-B8DA-09FBD4825371}"/>
                  </a:ext>
                </a:extLst>
              </p:cNvPr>
              <p:cNvSpPr/>
              <p:nvPr/>
            </p:nvSpPr>
            <p:spPr>
              <a:xfrm rot="5400000">
                <a:off x="5342651" y="3507054"/>
                <a:ext cx="365978" cy="127308"/>
              </a:xfrm>
              <a:prstGeom prst="arc">
                <a:avLst>
                  <a:gd name="adj1" fmla="val 18819969"/>
                  <a:gd name="adj2" fmla="val 13540231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ED85DE6-9A95-48B5-B946-D0F95F91F1D2}"/>
                </a:ext>
              </a:extLst>
            </p:cNvPr>
            <p:cNvGrpSpPr/>
            <p:nvPr/>
          </p:nvGrpSpPr>
          <p:grpSpPr>
            <a:xfrm>
              <a:off x="5323761" y="4988178"/>
              <a:ext cx="744907" cy="1112725"/>
              <a:chOff x="3683077" y="3548018"/>
              <a:chExt cx="744907" cy="1112725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0B1E18B-5CD0-4C68-9970-E6F22EBAB9D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758608" y="3548018"/>
                <a:ext cx="669376" cy="733555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7180AC6C-7FFB-4CED-AC0B-9D9DA8AEECEB}"/>
                      </a:ext>
                    </a:extLst>
                  </p:cNvPr>
                  <p:cNvSpPr/>
                  <p:nvPr/>
                </p:nvSpPr>
                <p:spPr>
                  <a:xfrm>
                    <a:off x="3683077" y="4199078"/>
                    <a:ext cx="54104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7180AC6C-7FFB-4CED-AC0B-9D9DA8AEE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077" y="4199078"/>
                    <a:ext cx="541046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33F5F58-6594-4BC2-9264-A76FD5952FCE}"/>
              </a:ext>
            </a:extLst>
          </p:cNvPr>
          <p:cNvGrpSpPr/>
          <p:nvPr/>
        </p:nvGrpSpPr>
        <p:grpSpPr>
          <a:xfrm>
            <a:off x="4234551" y="4289802"/>
            <a:ext cx="4160964" cy="1129233"/>
            <a:chOff x="4234551" y="4289802"/>
            <a:chExt cx="4160964" cy="1129233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8ABE376-4D47-4876-95CE-EC0F50060FDF}"/>
                </a:ext>
              </a:extLst>
            </p:cNvPr>
            <p:cNvCxnSpPr>
              <a:cxnSpLocks/>
            </p:cNvCxnSpPr>
            <p:nvPr/>
          </p:nvCxnSpPr>
          <p:spPr>
            <a:xfrm>
              <a:off x="4234551" y="4825453"/>
              <a:ext cx="4160964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97F3A24E-75B7-47A2-B4F9-05225017F2E1}"/>
                    </a:ext>
                  </a:extLst>
                </p:cNvPr>
                <p:cNvSpPr/>
                <p:nvPr/>
              </p:nvSpPr>
              <p:spPr>
                <a:xfrm>
                  <a:off x="4325639" y="4818340"/>
                  <a:ext cx="4601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97F3A24E-75B7-47A2-B4F9-05225017F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5639" y="4818340"/>
                  <a:ext cx="460190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6CB22B3-8862-4907-A3C7-BE36CECA6758}"/>
                </a:ext>
              </a:extLst>
            </p:cNvPr>
            <p:cNvSpPr/>
            <p:nvPr/>
          </p:nvSpPr>
          <p:spPr>
            <a:xfrm>
              <a:off x="7675435" y="478945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831F43-6CDE-4EF5-925D-EFC170E2BB4E}"/>
                </a:ext>
              </a:extLst>
            </p:cNvPr>
            <p:cNvSpPr/>
            <p:nvPr/>
          </p:nvSpPr>
          <p:spPr>
            <a:xfrm>
              <a:off x="4240464" y="478234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D7F92523-44E7-4376-B248-C158E76DA60B}"/>
                    </a:ext>
                  </a:extLst>
                </p:cNvPr>
                <p:cNvSpPr/>
                <p:nvPr/>
              </p:nvSpPr>
              <p:spPr>
                <a:xfrm>
                  <a:off x="7475505" y="4832567"/>
                  <a:ext cx="4718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D7F92523-44E7-4376-B248-C158E76DA6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505" y="4832567"/>
                  <a:ext cx="47185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F30C1FB0-02F9-4377-9AC0-CC7A207FFC96}"/>
                </a:ext>
              </a:extLst>
            </p:cNvPr>
            <p:cNvSpPr/>
            <p:nvPr/>
          </p:nvSpPr>
          <p:spPr>
            <a:xfrm rot="5400000">
              <a:off x="6652931" y="4745786"/>
              <a:ext cx="365978" cy="127308"/>
            </a:xfrm>
            <a:prstGeom prst="arc">
              <a:avLst>
                <a:gd name="adj1" fmla="val 18819969"/>
                <a:gd name="adj2" fmla="val 13540231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B74E021-561A-48EA-AB00-8CEEC96C7CF2}"/>
                </a:ext>
              </a:extLst>
            </p:cNvPr>
            <p:cNvCxnSpPr/>
            <p:nvPr/>
          </p:nvCxnSpPr>
          <p:spPr>
            <a:xfrm flipV="1">
              <a:off x="5339864" y="4360119"/>
              <a:ext cx="0" cy="4653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2A7A52B-47F2-4CD2-BBB1-9F1ACECA3944}"/>
                </a:ext>
              </a:extLst>
            </p:cNvPr>
            <p:cNvCxnSpPr/>
            <p:nvPr/>
          </p:nvCxnSpPr>
          <p:spPr>
            <a:xfrm flipV="1">
              <a:off x="6218093" y="4818340"/>
              <a:ext cx="0" cy="4653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FFA3E46-7E05-40F1-86F3-A3158E1C7D02}"/>
                </a:ext>
              </a:extLst>
            </p:cNvPr>
            <p:cNvSpPr/>
            <p:nvPr/>
          </p:nvSpPr>
          <p:spPr>
            <a:xfrm>
              <a:off x="5249864" y="4289802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77F0B00-9632-48FC-B78D-0CE627E85767}"/>
                </a:ext>
              </a:extLst>
            </p:cNvPr>
            <p:cNvSpPr/>
            <p:nvPr/>
          </p:nvSpPr>
          <p:spPr>
            <a:xfrm>
              <a:off x="6123603" y="5239035"/>
              <a:ext cx="180000" cy="18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67A991A-834F-4575-A375-CD898FDE8BF7}"/>
              </a:ext>
            </a:extLst>
          </p:cNvPr>
          <p:cNvCxnSpPr>
            <a:cxnSpLocks/>
          </p:cNvCxnSpPr>
          <p:nvPr/>
        </p:nvCxnSpPr>
        <p:spPr>
          <a:xfrm flipV="1">
            <a:off x="4267935" y="4838392"/>
            <a:ext cx="0" cy="54000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398698B-129A-4E18-80BF-605E33A6E0F7}"/>
                  </a:ext>
                </a:extLst>
              </p:cNvPr>
              <p:cNvSpPr/>
              <p:nvPr/>
            </p:nvSpPr>
            <p:spPr>
              <a:xfrm>
                <a:off x="79941" y="33634"/>
                <a:ext cx="4267540" cy="3626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𝑚𝑔𝑏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𝑚𝑔𝑎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时算出的约束力为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静力反作用力；</a:t>
                </a:r>
                <a:r>
                  <a:rPr lang="en-US" altLang="zh-CN" sz="20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时算出的约束力为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动力反作用力，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额外增加的部分为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附加压力。</a:t>
                </a:r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398698B-129A-4E18-80BF-605E33A6E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1" y="33634"/>
                <a:ext cx="4267540" cy="3626185"/>
              </a:xfrm>
              <a:prstGeom prst="rect">
                <a:avLst/>
              </a:prstGeom>
              <a:blipFill>
                <a:blip r:embed="rId13"/>
                <a:stretch>
                  <a:fillRect l="-1429" r="-1571" b="-2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52AB9598-54F1-499C-8814-577FCC8FAD67}"/>
              </a:ext>
            </a:extLst>
          </p:cNvPr>
          <p:cNvSpPr/>
          <p:nvPr/>
        </p:nvSpPr>
        <p:spPr>
          <a:xfrm>
            <a:off x="613582" y="4327577"/>
            <a:ext cx="2644930" cy="9435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简化模型</a:t>
            </a:r>
            <a:endParaRPr lang="en-US" altLang="zh-CN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附加压力的起源</a:t>
            </a:r>
            <a:endParaRPr lang="en-US" altLang="zh-CN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802AE7B-E071-4EA2-9FAD-EA1AD065C5F3}"/>
              </a:ext>
            </a:extLst>
          </p:cNvPr>
          <p:cNvGrpSpPr/>
          <p:nvPr/>
        </p:nvGrpSpPr>
        <p:grpSpPr>
          <a:xfrm>
            <a:off x="4050971" y="3535017"/>
            <a:ext cx="3402601" cy="2456070"/>
            <a:chOff x="4050971" y="3535017"/>
            <a:chExt cx="3402601" cy="2456070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A9200DE-2E10-4A65-83EA-E5FBD6DF19D6}"/>
                </a:ext>
              </a:extLst>
            </p:cNvPr>
            <p:cNvCxnSpPr>
              <a:cxnSpLocks/>
            </p:cNvCxnSpPr>
            <p:nvPr/>
          </p:nvCxnSpPr>
          <p:spPr>
            <a:xfrm>
              <a:off x="5339864" y="3659819"/>
              <a:ext cx="0" cy="1165634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A876355-831C-4AF6-9993-507A8FF1B2D4}"/>
                </a:ext>
              </a:extLst>
            </p:cNvPr>
            <p:cNvSpPr/>
            <p:nvPr/>
          </p:nvSpPr>
          <p:spPr>
            <a:xfrm>
              <a:off x="4050971" y="3535017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离心力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5D63E1E-E075-4DEE-921C-4CA764F33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184" y="4825453"/>
              <a:ext cx="0" cy="1165634"/>
            </a:xfrm>
            <a:prstGeom prst="line">
              <a:avLst/>
            </a:prstGeom>
            <a:ln w="28575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1FE9075-D93F-4559-854F-606D29CCD630}"/>
                </a:ext>
              </a:extLst>
            </p:cNvPr>
            <p:cNvSpPr/>
            <p:nvPr/>
          </p:nvSpPr>
          <p:spPr>
            <a:xfrm>
              <a:off x="6345576" y="5355740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离心力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6C819DB-7EA5-440C-B76A-0F86D5B7BA92}"/>
                  </a:ext>
                </a:extLst>
              </p:cNvPr>
              <p:cNvSpPr/>
              <p:nvPr/>
            </p:nvSpPr>
            <p:spPr>
              <a:xfrm>
                <a:off x="2991076" y="5470107"/>
                <a:ext cx="2573846" cy="675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8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6C819DB-7EA5-440C-B76A-0F86D5B7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76" y="5470107"/>
                <a:ext cx="2573846" cy="6756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BEB0E6E-84B0-4D4E-876B-3A1E60FCA281}"/>
                  </a:ext>
                </a:extLst>
              </p:cNvPr>
              <p:cNvSpPr/>
              <p:nvPr/>
            </p:nvSpPr>
            <p:spPr>
              <a:xfrm>
                <a:off x="5527300" y="4832567"/>
                <a:ext cx="47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BEB0E6E-84B0-4D4E-876B-3A1E60FCA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00" y="4832567"/>
                <a:ext cx="47750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椭圆 57">
            <a:extLst>
              <a:ext uri="{FF2B5EF4-FFF2-40B4-BE49-F238E27FC236}">
                <a16:creationId xmlns:a16="http://schemas.microsoft.com/office/drawing/2014/main" id="{927EA231-348A-4402-8565-1D43A523F65A}"/>
              </a:ext>
            </a:extLst>
          </p:cNvPr>
          <p:cNvSpPr/>
          <p:nvPr/>
        </p:nvSpPr>
        <p:spPr>
          <a:xfrm>
            <a:off x="5701057" y="479715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EAAE6DE9-92F9-4A9D-87AA-7EFF60FF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E86A8B4-6914-421A-8B44-0C5E387B344B}"/>
              </a:ext>
            </a:extLst>
          </p:cNvPr>
          <p:cNvCxnSpPr>
            <a:cxnSpLocks/>
          </p:cNvCxnSpPr>
          <p:nvPr/>
        </p:nvCxnSpPr>
        <p:spPr>
          <a:xfrm flipV="1">
            <a:off x="6479416" y="1583376"/>
            <a:ext cx="2325955" cy="1140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B51E590-7494-4B40-AA50-9793162BC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24744"/>
            <a:ext cx="8208912" cy="21587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作业：</a:t>
            </a:r>
            <a:endParaRPr lang="en-US" altLang="zh-CN" sz="4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4400" dirty="0">
                <a:solidFill>
                  <a:srgbClr val="0000FF"/>
                </a:solidFill>
                <a:ea typeface="黑体" panose="02010609060101010101" pitchFamily="49" charset="-122"/>
              </a:rPr>
              <a:t>3.1</a:t>
            </a:r>
            <a:r>
              <a:rPr lang="en-US" altLang="zh-CN" sz="4400" dirty="0">
                <a:solidFill>
                  <a:srgbClr val="0000FF"/>
                </a:solidFill>
                <a:ea typeface="黑体" panose="02010609060101010101" pitchFamily="49" charset="-122"/>
              </a:rPr>
              <a:t>0,   </a:t>
            </a:r>
            <a:r>
              <a:rPr lang="zh-CN" altLang="en-US" sz="4400" dirty="0">
                <a:solidFill>
                  <a:srgbClr val="0000FF"/>
                </a:solidFill>
                <a:ea typeface="黑体" panose="02010609060101010101" pitchFamily="49" charset="-122"/>
              </a:rPr>
              <a:t>3.</a:t>
            </a:r>
            <a:r>
              <a:rPr lang="en-US" altLang="zh-CN" sz="4400" dirty="0">
                <a:solidFill>
                  <a:srgbClr val="0000FF"/>
                </a:solidFill>
                <a:ea typeface="黑体" panose="02010609060101010101" pitchFamily="49" charset="-122"/>
              </a:rPr>
              <a:t>13,</a:t>
            </a:r>
            <a:r>
              <a:rPr lang="zh-CN" altLang="en-US" sz="4400" dirty="0">
                <a:solidFill>
                  <a:srgbClr val="0000FF"/>
                </a:solidFill>
                <a:ea typeface="黑体" panose="02010609060101010101" pitchFamily="49" charset="-122"/>
              </a:rPr>
              <a:t>   3.</a:t>
            </a:r>
            <a:r>
              <a:rPr lang="en-US" altLang="zh-CN" sz="4400" dirty="0">
                <a:solidFill>
                  <a:srgbClr val="0000FF"/>
                </a:solidFill>
                <a:ea typeface="黑体" panose="02010609060101010101" pitchFamily="49" charset="-122"/>
              </a:rPr>
              <a:t>14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9F10FC-B75A-4252-9AD4-D1C96818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93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6EF000-82E3-4F4F-B56E-2AE5FABD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56D02B3-B3D7-45E5-B66F-E06063F50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013501"/>
            <a:ext cx="8208912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补充材料</a:t>
            </a:r>
            <a:endParaRPr lang="en-US" altLang="zh-CN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076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506" name="Text Box 4">
                <a:extLst>
                  <a:ext uri="{FF2B5EF4-FFF2-40B4-BE49-F238E27FC236}">
                    <a16:creationId xmlns:a16="http://schemas.microsoft.com/office/drawing/2014/main" id="{CB833D2C-39ED-B64B-8370-80BF99F3C6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0"/>
                <a:ext cx="8778875" cy="153193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两根质量各为8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kg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的均质细杆固连成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字型，可绕通过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点的水平轴转动，当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OA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处于水平位置时,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形杆具有角速度</a:t>
                </a:r>
                <a:r>
                  <a:rPr kumimoji="0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2" charset="2"/>
                  </a:rPr>
                  <a:t>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2" charset="2"/>
                  </a:rPr>
                  <a:t>=4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2" charset="2"/>
                  </a:rPr>
                  <a:t>rad/s 。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2" charset="2"/>
                  </a:rPr>
                  <a:t>求该瞬时的角加速度</a:t>
                </a:r>
                <a:r>
                  <a:rPr kumimoji="0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itchFamily="2" charset="2"/>
                  </a:rPr>
                  <a:t>，以及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2" charset="2"/>
                      </a:rPr>
                      <m:t>𝑂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点的约束力</a:t>
                </a:r>
              </a:p>
            </p:txBody>
          </p:sp>
        </mc:Choice>
        <mc:Fallback>
          <p:sp>
            <p:nvSpPr>
              <p:cNvPr id="21506" name="Text Box 4">
                <a:extLst>
                  <a:ext uri="{FF2B5EF4-FFF2-40B4-BE49-F238E27FC236}">
                    <a16:creationId xmlns:a16="http://schemas.microsoft.com/office/drawing/2014/main" id="{CB833D2C-39ED-B64B-8370-80BF99F3C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0"/>
                <a:ext cx="8778875" cy="1531938"/>
              </a:xfrm>
              <a:prstGeom prst="rect">
                <a:avLst/>
              </a:prstGeom>
              <a:blipFill>
                <a:blip r:embed="rId3"/>
                <a:stretch>
                  <a:fillRect l="-1111" t="-398" b="-557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1" name="Text Box 5">
            <a:extLst>
              <a:ext uri="{FF2B5EF4-FFF2-40B4-BE49-F238E27FC236}">
                <a16:creationId xmlns:a16="http://schemas.microsoft.com/office/drawing/2014/main" id="{E2BFADE0-AFAD-8D42-A3BE-53EC2E737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5188"/>
            <a:ext cx="41211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解：选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字型杆为研究对象。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受力分析如图示。</a:t>
            </a:r>
          </a:p>
        </p:txBody>
      </p:sp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0B3733B1-BFC4-844C-ABD3-59B19DFEFB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876800"/>
          <a:ext cx="51816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5" name="Equation" r:id="rId4" imgW="1701800" imgH="368300" progId="Equation.3">
                  <p:embed/>
                </p:oleObj>
              </mc:Choice>
              <mc:Fallback>
                <p:oleObj name="Equation" r:id="rId4" imgW="1701800" imgH="368300" progId="Equation.3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0B3733B1-BFC4-844C-ABD3-59B19DFEFB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876800"/>
                        <a:ext cx="518160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>
            <a:extLst>
              <a:ext uri="{FF2B5EF4-FFF2-40B4-BE49-F238E27FC236}">
                <a16:creationId xmlns:a16="http://schemas.microsoft.com/office/drawing/2014/main" id="{38531120-3584-554A-8C7D-C6F43C738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0763" y="3733800"/>
          <a:ext cx="2600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6" name="Equation" r:id="rId6" imgW="15360650" imgH="2635250" progId="Equation.3">
                  <p:embed/>
                </p:oleObj>
              </mc:Choice>
              <mc:Fallback>
                <p:oleObj name="Equation" r:id="rId6" imgW="15360650" imgH="2635250" progId="Equation.3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38531120-3584-554A-8C7D-C6F43C738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3733800"/>
                        <a:ext cx="26003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8">
            <a:extLst>
              <a:ext uri="{FF2B5EF4-FFF2-40B4-BE49-F238E27FC236}">
                <a16:creationId xmlns:a16="http://schemas.microsoft.com/office/drawing/2014/main" id="{F1C3EEC6-BBF8-E240-B9C2-75347691D8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0700" y="4221163"/>
          <a:ext cx="380841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7" name="公式" r:id="rId8" imgW="25450800" imgH="4533900" progId="Equation.3">
                  <p:embed/>
                </p:oleObj>
              </mc:Choice>
              <mc:Fallback>
                <p:oleObj name="公式" r:id="rId8" imgW="25450800" imgH="4533900" progId="Equation.3">
                  <p:embed/>
                  <p:pic>
                    <p:nvPicPr>
                      <p:cNvPr id="34824" name="Object 8">
                        <a:extLst>
                          <a:ext uri="{FF2B5EF4-FFF2-40B4-BE49-F238E27FC236}">
                            <a16:creationId xmlns:a16="http://schemas.microsoft.com/office/drawing/2014/main" id="{F1C3EEC6-BBF8-E240-B9C2-75347691D8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4221163"/>
                        <a:ext cx="380841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9">
            <a:extLst>
              <a:ext uri="{FF2B5EF4-FFF2-40B4-BE49-F238E27FC236}">
                <a16:creationId xmlns:a16="http://schemas.microsoft.com/office/drawing/2014/main" id="{E0030EA0-CAE9-814E-90BF-F7BDDECFF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3124200"/>
            <a:ext cx="295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由定轴转动微分方程</a:t>
            </a:r>
          </a:p>
        </p:txBody>
      </p:sp>
      <p:graphicFrame>
        <p:nvGraphicFramePr>
          <p:cNvPr id="21512" name="Object 11">
            <a:extLst>
              <a:ext uri="{FF2B5EF4-FFF2-40B4-BE49-F238E27FC236}">
                <a16:creationId xmlns:a16="http://schemas.microsoft.com/office/drawing/2014/main" id="{92166183-4A4B-3A42-85B8-30051F347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524000"/>
          <a:ext cx="3086100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8" name="BMP 图象" r:id="rId10" imgW="2571750" imgH="2082800" progId="Paint.Picture">
                  <p:embed/>
                </p:oleObj>
              </mc:Choice>
              <mc:Fallback>
                <p:oleObj name="BMP 图象" r:id="rId10" imgW="2571750" imgH="2082800" progId="Paint.Picture">
                  <p:embed/>
                  <p:pic>
                    <p:nvPicPr>
                      <p:cNvPr id="21512" name="Object 11">
                        <a:extLst>
                          <a:ext uri="{FF2B5EF4-FFF2-40B4-BE49-F238E27FC236}">
                            <a16:creationId xmlns:a16="http://schemas.microsoft.com/office/drawing/2014/main" id="{92166183-4A4B-3A42-85B8-30051F347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524000"/>
                        <a:ext cx="3086100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2">
            <a:extLst>
              <a:ext uri="{FF2B5EF4-FFF2-40B4-BE49-F238E27FC236}">
                <a16:creationId xmlns:a16="http://schemas.microsoft.com/office/drawing/2014/main" id="{34B9F14F-82A0-B847-A7F3-63211DFE4C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913" y="2819400"/>
          <a:ext cx="252888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9" name="Equation" r:id="rId12" imgW="15944850" imgH="2051050" progId="Equation.3">
                  <p:embed/>
                </p:oleObj>
              </mc:Choice>
              <mc:Fallback>
                <p:oleObj name="Equation" r:id="rId12" imgW="15944850" imgH="2051050" progId="Equation.3">
                  <p:embed/>
                  <p:pic>
                    <p:nvPicPr>
                      <p:cNvPr id="34828" name="Object 12">
                        <a:extLst>
                          <a:ext uri="{FF2B5EF4-FFF2-40B4-BE49-F238E27FC236}">
                            <a16:creationId xmlns:a16="http://schemas.microsoft.com/office/drawing/2014/main" id="{34B9F14F-82A0-B847-A7F3-63211DFE4C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2819400"/>
                        <a:ext cx="2528887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3">
            <a:extLst>
              <a:ext uri="{FF2B5EF4-FFF2-40B4-BE49-F238E27FC236}">
                <a16:creationId xmlns:a16="http://schemas.microsoft.com/office/drawing/2014/main" id="{C8AB3EDE-6F9D-BD49-9D99-47F6A42F0B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3284538"/>
          <a:ext cx="13716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0" name="Equation" r:id="rId14" imgW="7899400" imgH="2489200" progId="Equation.3">
                  <p:embed/>
                </p:oleObj>
              </mc:Choice>
              <mc:Fallback>
                <p:oleObj name="Equation" r:id="rId14" imgW="7899400" imgH="2489200" progId="Equation.3">
                  <p:embed/>
                  <p:pic>
                    <p:nvPicPr>
                      <p:cNvPr id="34829" name="Object 13">
                        <a:extLst>
                          <a:ext uri="{FF2B5EF4-FFF2-40B4-BE49-F238E27FC236}">
                            <a16:creationId xmlns:a16="http://schemas.microsoft.com/office/drawing/2014/main" id="{C8AB3EDE-6F9D-BD49-9D99-47F6A42F0B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284538"/>
                        <a:ext cx="1371600" cy="4302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Line 14">
            <a:extLst>
              <a:ext uri="{FF2B5EF4-FFF2-40B4-BE49-F238E27FC236}">
                <a16:creationId xmlns:a16="http://schemas.microsoft.com/office/drawing/2014/main" id="{63D0D7D3-1F10-FE41-9628-CDFA1E82E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050" y="2708275"/>
            <a:ext cx="0" cy="4333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4831" name="Object 15">
            <a:extLst>
              <a:ext uri="{FF2B5EF4-FFF2-40B4-BE49-F238E27FC236}">
                <a16:creationId xmlns:a16="http://schemas.microsoft.com/office/drawing/2014/main" id="{C8CB506C-7D22-A746-8E7A-EE5116A2CB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125" y="3141663"/>
          <a:ext cx="552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1" name="公式" r:id="rId16" imgW="139700" imgH="88900" progId="Equation.3">
                  <p:embed/>
                </p:oleObj>
              </mc:Choice>
              <mc:Fallback>
                <p:oleObj name="公式" r:id="rId16" imgW="139700" imgH="88900" progId="Equation.3">
                  <p:embed/>
                  <p:pic>
                    <p:nvPicPr>
                      <p:cNvPr id="34831" name="Object 15">
                        <a:extLst>
                          <a:ext uri="{FF2B5EF4-FFF2-40B4-BE49-F238E27FC236}">
                            <a16:creationId xmlns:a16="http://schemas.microsoft.com/office/drawing/2014/main" id="{C8CB506C-7D22-A746-8E7A-EE5116A2CB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141663"/>
                        <a:ext cx="5524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2" name="Line 16">
            <a:extLst>
              <a:ext uri="{FF2B5EF4-FFF2-40B4-BE49-F238E27FC236}">
                <a16:creationId xmlns:a16="http://schemas.microsoft.com/office/drawing/2014/main" id="{A452EA45-B5BD-124E-97AA-735FE1502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2888" y="2708275"/>
            <a:ext cx="0" cy="4333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4833" name="Object 17">
            <a:extLst>
              <a:ext uri="{FF2B5EF4-FFF2-40B4-BE49-F238E27FC236}">
                <a16:creationId xmlns:a16="http://schemas.microsoft.com/office/drawing/2014/main" id="{168F7AC6-A1AE-AC4F-85D0-6289C9993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3963" y="3141663"/>
          <a:ext cx="552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2" name="公式" r:id="rId18" imgW="139700" imgH="88900" progId="Equation.3">
                  <p:embed/>
                </p:oleObj>
              </mc:Choice>
              <mc:Fallback>
                <p:oleObj name="公式" r:id="rId18" imgW="139700" imgH="88900" progId="Equation.3">
                  <p:embed/>
                  <p:pic>
                    <p:nvPicPr>
                      <p:cNvPr id="34833" name="Object 17">
                        <a:extLst>
                          <a:ext uri="{FF2B5EF4-FFF2-40B4-BE49-F238E27FC236}">
                            <a16:creationId xmlns:a16="http://schemas.microsoft.com/office/drawing/2014/main" id="{168F7AC6-A1AE-AC4F-85D0-6289C9993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3963" y="3141663"/>
                        <a:ext cx="5524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4" name="Object 18">
            <a:extLst>
              <a:ext uri="{FF2B5EF4-FFF2-40B4-BE49-F238E27FC236}">
                <a16:creationId xmlns:a16="http://schemas.microsoft.com/office/drawing/2014/main" id="{996AB2BD-50F2-1448-B9AB-469CCBA54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4365625"/>
          <a:ext cx="9366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3" name="公式" r:id="rId20" imgW="4826000" imgH="2051050" progId="Equation.3">
                  <p:embed/>
                </p:oleObj>
              </mc:Choice>
              <mc:Fallback>
                <p:oleObj name="公式" r:id="rId20" imgW="4826000" imgH="2051050" progId="Equation.3">
                  <p:embed/>
                  <p:pic>
                    <p:nvPicPr>
                      <p:cNvPr id="34834" name="Object 18">
                        <a:extLst>
                          <a:ext uri="{FF2B5EF4-FFF2-40B4-BE49-F238E27FC236}">
                            <a16:creationId xmlns:a16="http://schemas.microsoft.com/office/drawing/2014/main" id="{996AB2BD-50F2-1448-B9AB-469CCBA54A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365625"/>
                        <a:ext cx="9366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5" name="Line 19">
            <a:extLst>
              <a:ext uri="{FF2B5EF4-FFF2-40B4-BE49-F238E27FC236}">
                <a16:creationId xmlns:a16="http://schemas.microsoft.com/office/drawing/2014/main" id="{0C25E960-1080-CC45-B78C-AD75368A0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4868863"/>
            <a:ext cx="6477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36" name="Line 20">
            <a:extLst>
              <a:ext uri="{FF2B5EF4-FFF2-40B4-BE49-F238E27FC236}">
                <a16:creationId xmlns:a16="http://schemas.microsoft.com/office/drawing/2014/main" id="{D3AB30FA-9009-094B-8146-279E4FC79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4868863"/>
            <a:ext cx="1152525" cy="0"/>
          </a:xfrm>
          <a:prstGeom prst="line">
            <a:avLst/>
          </a:prstGeom>
          <a:noFill/>
          <a:ln w="28575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37" name="AutoShape 21">
            <a:extLst>
              <a:ext uri="{FF2B5EF4-FFF2-40B4-BE49-F238E27FC236}">
                <a16:creationId xmlns:a16="http://schemas.microsoft.com/office/drawing/2014/main" id="{22E6A2F0-7BD0-2149-8641-5D8F9B122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797425"/>
            <a:ext cx="1081088" cy="609600"/>
          </a:xfrm>
          <a:prstGeom prst="wedgeRectCallout">
            <a:avLst>
              <a:gd name="adj1" fmla="val -314463"/>
              <a:gd name="adj2" fmla="val -56773"/>
            </a:avLst>
          </a:prstGeom>
          <a:solidFill>
            <a:srgbClr val="CCFFFF"/>
          </a:solidFill>
          <a:ln w="9525">
            <a:solidFill>
              <a:srgbClr val="FF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平行轴定理</a:t>
            </a:r>
          </a:p>
        </p:txBody>
      </p:sp>
      <p:sp>
        <p:nvSpPr>
          <p:cNvPr id="21523" name="Line 22">
            <a:extLst>
              <a:ext uri="{FF2B5EF4-FFF2-40B4-BE49-F238E27FC236}">
                <a16:creationId xmlns:a16="http://schemas.microsoft.com/office/drawing/2014/main" id="{B6930BBF-74DD-0F4D-8503-A1338927169B}"/>
              </a:ext>
            </a:extLst>
          </p:cNvPr>
          <p:cNvSpPr>
            <a:spLocks noChangeShapeType="1"/>
          </p:cNvSpPr>
          <p:nvPr/>
        </p:nvSpPr>
        <p:spPr bwMode="auto">
          <a:xfrm rot="-2269540">
            <a:off x="5724525" y="2492375"/>
            <a:ext cx="647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964058-32B6-4E9D-AA05-BE341A0D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BAACF2-0DCF-444C-9396-4EF41FD11D3C}" type="slidenum">
              <a:rPr kumimoji="1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02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autoUpdateAnimBg="0"/>
      <p:bldP spid="34825" grpId="0"/>
      <p:bldP spid="348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>
            <a:extLst>
              <a:ext uri="{FF2B5EF4-FFF2-40B4-BE49-F238E27FC236}">
                <a16:creationId xmlns:a16="http://schemas.microsoft.com/office/drawing/2014/main" id="{890FE673-F25E-5C4A-BC0F-7334EDF0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765175"/>
            <a:ext cx="3877985" cy="461665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根据质点组角动量定理，得</a:t>
            </a:r>
          </a:p>
        </p:txBody>
      </p:sp>
      <p:graphicFrame>
        <p:nvGraphicFramePr>
          <p:cNvPr id="35845" name="Object 5">
            <a:extLst>
              <a:ext uri="{FF2B5EF4-FFF2-40B4-BE49-F238E27FC236}">
                <a16:creationId xmlns:a16="http://schemas.microsoft.com/office/drawing/2014/main" id="{D48C596E-D92A-6042-B7A8-4CB2AE080F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773238"/>
          <a:ext cx="24669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公式" r:id="rId3" imgW="14630400" imgH="2635250" progId="Equation.3">
                  <p:embed/>
                </p:oleObj>
              </mc:Choice>
              <mc:Fallback>
                <p:oleObj name="公式" r:id="rId3" imgW="14630400" imgH="2635250" progId="Equation.3">
                  <p:embed/>
                  <p:pic>
                    <p:nvPicPr>
                      <p:cNvPr id="35845" name="Object 5">
                        <a:extLst>
                          <a:ext uri="{FF2B5EF4-FFF2-40B4-BE49-F238E27FC236}">
                            <a16:creationId xmlns:a16="http://schemas.microsoft.com/office/drawing/2014/main" id="{D48C596E-D92A-6042-B7A8-4CB2AE080F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73238"/>
                        <a:ext cx="24669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6">
            <a:extLst>
              <a:ext uri="{FF2B5EF4-FFF2-40B4-BE49-F238E27FC236}">
                <a16:creationId xmlns:a16="http://schemas.microsoft.com/office/drawing/2014/main" id="{046171FC-9C4F-DD43-BACD-7F4B13D67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6613" y="2362200"/>
          <a:ext cx="35734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" name="公式" r:id="rId5" imgW="21209000" imgH="2781300" progId="Equation.3">
                  <p:embed/>
                </p:oleObj>
              </mc:Choice>
              <mc:Fallback>
                <p:oleObj name="公式" r:id="rId5" imgW="21209000" imgH="2781300" progId="Equation.3">
                  <p:embed/>
                  <p:pic>
                    <p:nvPicPr>
                      <p:cNvPr id="35846" name="Object 6">
                        <a:extLst>
                          <a:ext uri="{FF2B5EF4-FFF2-40B4-BE49-F238E27FC236}">
                            <a16:creationId xmlns:a16="http://schemas.microsoft.com/office/drawing/2014/main" id="{046171FC-9C4F-DD43-BACD-7F4B13D67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362200"/>
                        <a:ext cx="35734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7">
            <a:extLst>
              <a:ext uri="{FF2B5EF4-FFF2-40B4-BE49-F238E27FC236}">
                <a16:creationId xmlns:a16="http://schemas.microsoft.com/office/drawing/2014/main" id="{2D4E7449-DF81-D14B-9F2B-DAC7C99C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625" y="3352800"/>
          <a:ext cx="63182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1" name="公式" r:id="rId7" imgW="2165350" imgH="127000" progId="Equation.3">
                  <p:embed/>
                </p:oleObj>
              </mc:Choice>
              <mc:Fallback>
                <p:oleObj name="公式" r:id="rId7" imgW="2165350" imgH="127000" progId="Equation.3">
                  <p:embed/>
                  <p:pic>
                    <p:nvPicPr>
                      <p:cNvPr id="35847" name="Object 7">
                        <a:extLst>
                          <a:ext uri="{FF2B5EF4-FFF2-40B4-BE49-F238E27FC236}">
                            <a16:creationId xmlns:a16="http://schemas.microsoft.com/office/drawing/2014/main" id="{2D4E7449-DF81-D14B-9F2B-DAC7C99C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3352800"/>
                        <a:ext cx="63182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8">
            <a:extLst>
              <a:ext uri="{FF2B5EF4-FFF2-40B4-BE49-F238E27FC236}">
                <a16:creationId xmlns:a16="http://schemas.microsoft.com/office/drawing/2014/main" id="{0094AD74-137C-BA4F-92E3-30BF908045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419600"/>
          <a:ext cx="63246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2" name="公式" r:id="rId9" imgW="1949450" imgH="127000" progId="Equation.3">
                  <p:embed/>
                </p:oleObj>
              </mc:Choice>
              <mc:Fallback>
                <p:oleObj name="公式" r:id="rId9" imgW="1949450" imgH="127000" progId="Equation.3">
                  <p:embed/>
                  <p:pic>
                    <p:nvPicPr>
                      <p:cNvPr id="35848" name="Object 8">
                        <a:extLst>
                          <a:ext uri="{FF2B5EF4-FFF2-40B4-BE49-F238E27FC236}">
                            <a16:creationId xmlns:a16="http://schemas.microsoft.com/office/drawing/2014/main" id="{0094AD74-137C-BA4F-92E3-30BF908045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19600"/>
                        <a:ext cx="63246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9">
            <a:extLst>
              <a:ext uri="{FF2B5EF4-FFF2-40B4-BE49-F238E27FC236}">
                <a16:creationId xmlns:a16="http://schemas.microsoft.com/office/drawing/2014/main" id="{1986FD95-E41A-1441-A41C-C918CF6B9D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838200"/>
          <a:ext cx="3109913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" name="BMP 图象" r:id="rId11" imgW="2590800" imgH="2012950" progId="Paint.Picture">
                  <p:embed/>
                </p:oleObj>
              </mc:Choice>
              <mc:Fallback>
                <p:oleObj name="BMP 图象" r:id="rId11" imgW="2590800" imgH="2012950" progId="Paint.Picture">
                  <p:embed/>
                  <p:pic>
                    <p:nvPicPr>
                      <p:cNvPr id="22535" name="Object 9">
                        <a:extLst>
                          <a:ext uri="{FF2B5EF4-FFF2-40B4-BE49-F238E27FC236}">
                            <a16:creationId xmlns:a16="http://schemas.microsoft.com/office/drawing/2014/main" id="{1986FD95-E41A-1441-A41C-C918CF6B9D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838200"/>
                        <a:ext cx="3109913" cy="241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AutoShape 10">
            <a:extLst>
              <a:ext uri="{FF2B5EF4-FFF2-40B4-BE49-F238E27FC236}">
                <a16:creationId xmlns:a16="http://schemas.microsoft.com/office/drawing/2014/main" id="{40DCBDC0-02B3-A841-8636-F90EF1E82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656" y="4955646"/>
            <a:ext cx="3671887" cy="1368425"/>
          </a:xfrm>
          <a:prstGeom prst="cloudCallout">
            <a:avLst>
              <a:gd name="adj1" fmla="val -19306"/>
              <a:gd name="adj2" fmla="val -109167"/>
            </a:avLst>
          </a:prstGeom>
          <a:solidFill>
            <a:srgbClr val="99CC00"/>
          </a:solidFill>
          <a:ln w="9525">
            <a:solidFill>
              <a:srgbClr val="FFFF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求轴上的作用力用质心运动定理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8B2B33-D01A-4B40-BDBF-971ECE92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BAACF2-0DCF-444C-9396-4EF41FD11D3C}" type="slidenum">
              <a:rPr kumimoji="1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77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BD303C1-43AA-49F3-BF38-04FE00EB2815}"/>
                  </a:ext>
                </a:extLst>
              </p:cNvPr>
              <p:cNvSpPr txBox="1"/>
              <p:nvPr/>
            </p:nvSpPr>
            <p:spPr>
              <a:xfrm>
                <a:off x="30070" y="700707"/>
                <a:ext cx="6114866" cy="40348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刚体上任一点的速度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刚体上任一点的轨迹均为平行于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平面的圆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质心速度：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质心加速度：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沿固定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方向，故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∥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BD303C1-43AA-49F3-BF38-04FE00EB2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" y="700707"/>
                <a:ext cx="6114866" cy="4034822"/>
              </a:xfrm>
              <a:prstGeom prst="rect">
                <a:avLst/>
              </a:prstGeom>
              <a:blipFill>
                <a:blip r:embed="rId2"/>
                <a:stretch>
                  <a:fillRect l="-1595" b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E4AB50-40ED-4812-970C-E00DB1CC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67F4C6-E252-4FA1-868F-1A1B6AF833AC}"/>
              </a:ext>
            </a:extLst>
          </p:cNvPr>
          <p:cNvGrpSpPr/>
          <p:nvPr/>
        </p:nvGrpSpPr>
        <p:grpSpPr>
          <a:xfrm>
            <a:off x="6228184" y="121059"/>
            <a:ext cx="2771775" cy="3392246"/>
            <a:chOff x="6228184" y="121059"/>
            <a:chExt cx="2771775" cy="339224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12D715C-8ED3-4CF8-9A78-90CD745D22A3}"/>
                </a:ext>
              </a:extLst>
            </p:cNvPr>
            <p:cNvGrpSpPr/>
            <p:nvPr/>
          </p:nvGrpSpPr>
          <p:grpSpPr>
            <a:xfrm>
              <a:off x="6228184" y="121059"/>
              <a:ext cx="2771775" cy="3392246"/>
              <a:chOff x="6228184" y="65437"/>
              <a:chExt cx="2771775" cy="3392246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DDD1112-967A-4E57-BA08-5D9D9C67F311}"/>
                  </a:ext>
                </a:extLst>
              </p:cNvPr>
              <p:cNvGrpSpPr/>
              <p:nvPr/>
            </p:nvGrpSpPr>
            <p:grpSpPr>
              <a:xfrm>
                <a:off x="6228184" y="65437"/>
                <a:ext cx="2771775" cy="3392246"/>
                <a:chOff x="6356909" y="749542"/>
                <a:chExt cx="2771775" cy="3392246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1D1D098-6FEC-4A9D-AF19-4726B2C2D1E5}"/>
                    </a:ext>
                  </a:extLst>
                </p:cNvPr>
                <p:cNvGrpSpPr/>
                <p:nvPr/>
              </p:nvGrpSpPr>
              <p:grpSpPr>
                <a:xfrm>
                  <a:off x="6356909" y="749542"/>
                  <a:ext cx="2771775" cy="3392246"/>
                  <a:chOff x="6372225" y="1549642"/>
                  <a:chExt cx="2771775" cy="3392246"/>
                </a:xfrm>
              </p:grpSpPr>
              <p:sp>
                <p:nvSpPr>
                  <p:cNvPr id="32" name="Rectangle 77">
                    <a:extLst>
                      <a:ext uri="{FF2B5EF4-FFF2-40B4-BE49-F238E27FC236}">
                        <a16:creationId xmlns:a16="http://schemas.microsoft.com/office/drawing/2014/main" id="{F3335567-6B8B-4091-AB91-88CACC9203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72225" y="1557338"/>
                    <a:ext cx="2771775" cy="338455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FFFF99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33" name="Freeform 27">
                    <a:extLst>
                      <a:ext uri="{FF2B5EF4-FFF2-40B4-BE49-F238E27FC236}">
                        <a16:creationId xmlns:a16="http://schemas.microsoft.com/office/drawing/2014/main" id="{3FA26E25-C912-4C7F-90AA-D5EF82F89B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9563" y="2278063"/>
                    <a:ext cx="1566862" cy="2219325"/>
                  </a:xfrm>
                  <a:custGeom>
                    <a:avLst/>
                    <a:gdLst>
                      <a:gd name="T0" fmla="*/ 2147483646 w 987"/>
                      <a:gd name="T1" fmla="*/ 2147483646 h 1398"/>
                      <a:gd name="T2" fmla="*/ 2147483646 w 987"/>
                      <a:gd name="T3" fmla="*/ 2147483646 h 1398"/>
                      <a:gd name="T4" fmla="*/ 2147483646 w 987"/>
                      <a:gd name="T5" fmla="*/ 2147483646 h 1398"/>
                      <a:gd name="T6" fmla="*/ 2147483646 w 987"/>
                      <a:gd name="T7" fmla="*/ 2147483646 h 1398"/>
                      <a:gd name="T8" fmla="*/ 2147483646 w 987"/>
                      <a:gd name="T9" fmla="*/ 2147483646 h 1398"/>
                      <a:gd name="T10" fmla="*/ 2147483646 w 987"/>
                      <a:gd name="T11" fmla="*/ 2147483646 h 1398"/>
                      <a:gd name="T12" fmla="*/ 2147483646 w 987"/>
                      <a:gd name="T13" fmla="*/ 2147483646 h 1398"/>
                      <a:gd name="T14" fmla="*/ 2147483646 w 987"/>
                      <a:gd name="T15" fmla="*/ 2147483646 h 1398"/>
                      <a:gd name="T16" fmla="*/ 2147483646 w 987"/>
                      <a:gd name="T17" fmla="*/ 2147483646 h 1398"/>
                      <a:gd name="T18" fmla="*/ 2147483646 w 987"/>
                      <a:gd name="T19" fmla="*/ 2147483646 h 1398"/>
                      <a:gd name="T20" fmla="*/ 2147483646 w 987"/>
                      <a:gd name="T21" fmla="*/ 2147483646 h 1398"/>
                      <a:gd name="T22" fmla="*/ 2147483646 w 987"/>
                      <a:gd name="T23" fmla="*/ 2147483646 h 1398"/>
                      <a:gd name="T24" fmla="*/ 2147483646 w 987"/>
                      <a:gd name="T25" fmla="*/ 2147483646 h 1398"/>
                      <a:gd name="T26" fmla="*/ 2147483646 w 987"/>
                      <a:gd name="T27" fmla="*/ 2147483646 h 1398"/>
                      <a:gd name="T28" fmla="*/ 2147483646 w 987"/>
                      <a:gd name="T29" fmla="*/ 2147483646 h 1398"/>
                      <a:gd name="T30" fmla="*/ 2147483646 w 987"/>
                      <a:gd name="T31" fmla="*/ 2147483646 h 1398"/>
                      <a:gd name="T32" fmla="*/ 2147483646 w 987"/>
                      <a:gd name="T33" fmla="*/ 2147483646 h 1398"/>
                      <a:gd name="T34" fmla="*/ 2147483646 w 987"/>
                      <a:gd name="T35" fmla="*/ 2147483646 h 1398"/>
                      <a:gd name="T36" fmla="*/ 2147483646 w 987"/>
                      <a:gd name="T37" fmla="*/ 2147483646 h 1398"/>
                      <a:gd name="T38" fmla="*/ 2147483646 w 987"/>
                      <a:gd name="T39" fmla="*/ 2147483646 h 1398"/>
                      <a:gd name="T40" fmla="*/ 2147483646 w 987"/>
                      <a:gd name="T41" fmla="*/ 2147483646 h 1398"/>
                      <a:gd name="T42" fmla="*/ 2147483646 w 987"/>
                      <a:gd name="T43" fmla="*/ 2147483646 h 1398"/>
                      <a:gd name="T44" fmla="*/ 0 w 987"/>
                      <a:gd name="T45" fmla="*/ 2147483646 h 1398"/>
                      <a:gd name="T46" fmla="*/ 2147483646 w 987"/>
                      <a:gd name="T47" fmla="*/ 2147483646 h 1398"/>
                      <a:gd name="T48" fmla="*/ 2147483646 w 987"/>
                      <a:gd name="T49" fmla="*/ 2147483646 h 1398"/>
                      <a:gd name="T50" fmla="*/ 2147483646 w 987"/>
                      <a:gd name="T51" fmla="*/ 2147483646 h 1398"/>
                      <a:gd name="T52" fmla="*/ 2147483646 w 987"/>
                      <a:gd name="T53" fmla="*/ 2147483646 h 1398"/>
                      <a:gd name="T54" fmla="*/ 2147483646 w 987"/>
                      <a:gd name="T55" fmla="*/ 2147483646 h 1398"/>
                      <a:gd name="T56" fmla="*/ 2147483646 w 987"/>
                      <a:gd name="T57" fmla="*/ 2147483646 h 1398"/>
                      <a:gd name="T58" fmla="*/ 2147483646 w 987"/>
                      <a:gd name="T59" fmla="*/ 2147483646 h 1398"/>
                      <a:gd name="T60" fmla="*/ 2147483646 w 987"/>
                      <a:gd name="T61" fmla="*/ 2147483646 h 1398"/>
                      <a:gd name="T62" fmla="*/ 2147483646 w 987"/>
                      <a:gd name="T63" fmla="*/ 2147483646 h 1398"/>
                      <a:gd name="T64" fmla="*/ 2147483646 w 987"/>
                      <a:gd name="T65" fmla="*/ 2147483646 h 1398"/>
                      <a:gd name="T66" fmla="*/ 2147483646 w 987"/>
                      <a:gd name="T67" fmla="*/ 0 h 1398"/>
                      <a:gd name="T68" fmla="*/ 2147483646 w 987"/>
                      <a:gd name="T69" fmla="*/ 2147483646 h 1398"/>
                      <a:gd name="T70" fmla="*/ 2147483646 w 987"/>
                      <a:gd name="T71" fmla="*/ 2147483646 h 1398"/>
                      <a:gd name="T72" fmla="*/ 2147483646 w 987"/>
                      <a:gd name="T73" fmla="*/ 2147483646 h 1398"/>
                      <a:gd name="T74" fmla="*/ 2147483646 w 987"/>
                      <a:gd name="T75" fmla="*/ 2147483646 h 1398"/>
                      <a:gd name="T76" fmla="*/ 2147483646 w 987"/>
                      <a:gd name="T77" fmla="*/ 2147483646 h 1398"/>
                      <a:gd name="T78" fmla="*/ 2147483646 w 987"/>
                      <a:gd name="T79" fmla="*/ 2147483646 h 1398"/>
                      <a:gd name="T80" fmla="*/ 2147483646 w 987"/>
                      <a:gd name="T81" fmla="*/ 2147483646 h 1398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0" t="0" r="r" b="b"/>
                    <a:pathLst>
                      <a:path w="987" h="1398">
                        <a:moveTo>
                          <a:pt x="658" y="130"/>
                        </a:moveTo>
                        <a:cubicBezTo>
                          <a:pt x="716" y="227"/>
                          <a:pt x="861" y="275"/>
                          <a:pt x="967" y="302"/>
                        </a:cubicBezTo>
                        <a:cubicBezTo>
                          <a:pt x="971" y="316"/>
                          <a:pt x="976" y="329"/>
                          <a:pt x="980" y="343"/>
                        </a:cubicBezTo>
                        <a:cubicBezTo>
                          <a:pt x="982" y="350"/>
                          <a:pt x="987" y="363"/>
                          <a:pt x="987" y="363"/>
                        </a:cubicBezTo>
                        <a:cubicBezTo>
                          <a:pt x="983" y="511"/>
                          <a:pt x="979" y="603"/>
                          <a:pt x="960" y="734"/>
                        </a:cubicBezTo>
                        <a:cubicBezTo>
                          <a:pt x="957" y="775"/>
                          <a:pt x="972" y="825"/>
                          <a:pt x="946" y="857"/>
                        </a:cubicBezTo>
                        <a:cubicBezTo>
                          <a:pt x="932" y="875"/>
                          <a:pt x="914" y="889"/>
                          <a:pt x="898" y="905"/>
                        </a:cubicBezTo>
                        <a:cubicBezTo>
                          <a:pt x="891" y="912"/>
                          <a:pt x="877" y="926"/>
                          <a:pt x="877" y="926"/>
                        </a:cubicBezTo>
                        <a:cubicBezTo>
                          <a:pt x="863" y="954"/>
                          <a:pt x="848" y="976"/>
                          <a:pt x="829" y="1001"/>
                        </a:cubicBezTo>
                        <a:cubicBezTo>
                          <a:pt x="817" y="1042"/>
                          <a:pt x="792" y="1082"/>
                          <a:pt x="768" y="1118"/>
                        </a:cubicBezTo>
                        <a:cubicBezTo>
                          <a:pt x="759" y="1132"/>
                          <a:pt x="740" y="1159"/>
                          <a:pt x="740" y="1159"/>
                        </a:cubicBezTo>
                        <a:cubicBezTo>
                          <a:pt x="729" y="1201"/>
                          <a:pt x="711" y="1214"/>
                          <a:pt x="679" y="1241"/>
                        </a:cubicBezTo>
                        <a:cubicBezTo>
                          <a:pt x="671" y="1247"/>
                          <a:pt x="667" y="1257"/>
                          <a:pt x="658" y="1262"/>
                        </a:cubicBezTo>
                        <a:cubicBezTo>
                          <a:pt x="645" y="1269"/>
                          <a:pt x="617" y="1275"/>
                          <a:pt x="617" y="1275"/>
                        </a:cubicBezTo>
                        <a:cubicBezTo>
                          <a:pt x="574" y="1304"/>
                          <a:pt x="522" y="1310"/>
                          <a:pt x="473" y="1323"/>
                        </a:cubicBezTo>
                        <a:cubicBezTo>
                          <a:pt x="445" y="1331"/>
                          <a:pt x="423" y="1347"/>
                          <a:pt x="397" y="1358"/>
                        </a:cubicBezTo>
                        <a:cubicBezTo>
                          <a:pt x="367" y="1371"/>
                          <a:pt x="338" y="1377"/>
                          <a:pt x="308" y="1392"/>
                        </a:cubicBezTo>
                        <a:cubicBezTo>
                          <a:pt x="274" y="1390"/>
                          <a:pt x="237" y="1398"/>
                          <a:pt x="205" y="1385"/>
                        </a:cubicBezTo>
                        <a:cubicBezTo>
                          <a:pt x="192" y="1380"/>
                          <a:pt x="196" y="1358"/>
                          <a:pt x="192" y="1344"/>
                        </a:cubicBezTo>
                        <a:cubicBezTo>
                          <a:pt x="189" y="1334"/>
                          <a:pt x="183" y="1326"/>
                          <a:pt x="178" y="1317"/>
                        </a:cubicBezTo>
                        <a:cubicBezTo>
                          <a:pt x="168" y="1267"/>
                          <a:pt x="161" y="1239"/>
                          <a:pt x="144" y="1193"/>
                        </a:cubicBezTo>
                        <a:cubicBezTo>
                          <a:pt x="130" y="1109"/>
                          <a:pt x="125" y="1004"/>
                          <a:pt x="75" y="933"/>
                        </a:cubicBezTo>
                        <a:cubicBezTo>
                          <a:pt x="57" y="860"/>
                          <a:pt x="13" y="812"/>
                          <a:pt x="0" y="734"/>
                        </a:cubicBezTo>
                        <a:cubicBezTo>
                          <a:pt x="5" y="641"/>
                          <a:pt x="11" y="595"/>
                          <a:pt x="27" y="514"/>
                        </a:cubicBezTo>
                        <a:cubicBezTo>
                          <a:pt x="22" y="454"/>
                          <a:pt x="13" y="408"/>
                          <a:pt x="7" y="350"/>
                        </a:cubicBezTo>
                        <a:cubicBezTo>
                          <a:pt x="12" y="296"/>
                          <a:pt x="8" y="280"/>
                          <a:pt x="34" y="240"/>
                        </a:cubicBezTo>
                        <a:cubicBezTo>
                          <a:pt x="50" y="177"/>
                          <a:pt x="29" y="246"/>
                          <a:pt x="55" y="192"/>
                        </a:cubicBezTo>
                        <a:cubicBezTo>
                          <a:pt x="62" y="177"/>
                          <a:pt x="60" y="158"/>
                          <a:pt x="68" y="144"/>
                        </a:cubicBezTo>
                        <a:cubicBezTo>
                          <a:pt x="82" y="120"/>
                          <a:pt x="94" y="123"/>
                          <a:pt x="116" y="110"/>
                        </a:cubicBezTo>
                        <a:cubicBezTo>
                          <a:pt x="130" y="101"/>
                          <a:pt x="143" y="91"/>
                          <a:pt x="157" y="82"/>
                        </a:cubicBezTo>
                        <a:cubicBezTo>
                          <a:pt x="166" y="75"/>
                          <a:pt x="185" y="62"/>
                          <a:pt x="185" y="62"/>
                        </a:cubicBezTo>
                        <a:cubicBezTo>
                          <a:pt x="202" y="37"/>
                          <a:pt x="212" y="30"/>
                          <a:pt x="240" y="21"/>
                        </a:cubicBezTo>
                        <a:cubicBezTo>
                          <a:pt x="254" y="17"/>
                          <a:pt x="267" y="12"/>
                          <a:pt x="281" y="7"/>
                        </a:cubicBezTo>
                        <a:cubicBezTo>
                          <a:pt x="288" y="5"/>
                          <a:pt x="301" y="0"/>
                          <a:pt x="301" y="0"/>
                        </a:cubicBezTo>
                        <a:cubicBezTo>
                          <a:pt x="366" y="5"/>
                          <a:pt x="416" y="15"/>
                          <a:pt x="480" y="21"/>
                        </a:cubicBezTo>
                        <a:cubicBezTo>
                          <a:pt x="487" y="23"/>
                          <a:pt x="493" y="26"/>
                          <a:pt x="500" y="27"/>
                        </a:cubicBezTo>
                        <a:cubicBezTo>
                          <a:pt x="523" y="30"/>
                          <a:pt x="546" y="29"/>
                          <a:pt x="569" y="34"/>
                        </a:cubicBezTo>
                        <a:cubicBezTo>
                          <a:pt x="587" y="38"/>
                          <a:pt x="600" y="54"/>
                          <a:pt x="617" y="62"/>
                        </a:cubicBezTo>
                        <a:cubicBezTo>
                          <a:pt x="619" y="69"/>
                          <a:pt x="619" y="77"/>
                          <a:pt x="624" y="82"/>
                        </a:cubicBezTo>
                        <a:cubicBezTo>
                          <a:pt x="629" y="87"/>
                          <a:pt x="639" y="84"/>
                          <a:pt x="644" y="89"/>
                        </a:cubicBezTo>
                        <a:cubicBezTo>
                          <a:pt x="689" y="134"/>
                          <a:pt x="685" y="130"/>
                          <a:pt x="658" y="130"/>
                        </a:cubicBezTo>
                        <a:close/>
                      </a:path>
                    </a:pathLst>
                  </a:custGeom>
                  <a:solidFill>
                    <a:srgbClr val="99FF99"/>
                  </a:solidFill>
                  <a:ln w="9525">
                    <a:round/>
                    <a:headEnd/>
                    <a:tailEnd/>
                  </a:ln>
                  <a:effectLst/>
                  <a:scene3d>
                    <a:camera prst="legacyObliqueTopLeft"/>
                    <a:lightRig rig="legacyFlat3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FF99"/>
                    </a:extrusionClr>
                    <a:contourClr>
                      <a:srgbClr val="99FF99"/>
                    </a:contourClr>
                  </a:sp3d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flatTx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4" name="Line 28">
                    <a:extLst>
                      <a:ext uri="{FF2B5EF4-FFF2-40B4-BE49-F238E27FC236}">
                        <a16:creationId xmlns:a16="http://schemas.microsoft.com/office/drawing/2014/main" id="{29D3A15E-34B9-4984-9058-DDC9E31D91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380288" y="3862388"/>
                    <a:ext cx="1366837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66FF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7" name="Line 29">
                    <a:extLst>
                      <a:ext uri="{FF2B5EF4-FFF2-40B4-BE49-F238E27FC236}">
                        <a16:creationId xmlns:a16="http://schemas.microsoft.com/office/drawing/2014/main" id="{A5017765-ED1A-4CE5-95FE-00C8FD0D33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43663" y="3862388"/>
                    <a:ext cx="936625" cy="863600"/>
                  </a:xfrm>
                  <a:prstGeom prst="line">
                    <a:avLst/>
                  </a:prstGeom>
                  <a:noFill/>
                  <a:ln w="19050">
                    <a:solidFill>
                      <a:srgbClr val="0066FF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8" name="Line 30">
                    <a:extLst>
                      <a:ext uri="{FF2B5EF4-FFF2-40B4-BE49-F238E27FC236}">
                        <a16:creationId xmlns:a16="http://schemas.microsoft.com/office/drawing/2014/main" id="{583F7CC0-2ADF-4FF1-8172-5090455117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380288" y="1628775"/>
                    <a:ext cx="0" cy="2233613"/>
                  </a:xfrm>
                  <a:prstGeom prst="line">
                    <a:avLst/>
                  </a:prstGeom>
                  <a:noFill/>
                  <a:ln w="19050">
                    <a:solidFill>
                      <a:srgbClr val="0066FF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0" name="Arc 63">
                    <a:extLst>
                      <a:ext uri="{FF2B5EF4-FFF2-40B4-BE49-F238E27FC236}">
                        <a16:creationId xmlns:a16="http://schemas.microsoft.com/office/drawing/2014/main" id="{594B8D23-669C-46E7-9B7E-AD728DCC7D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4101730" flipH="1">
                    <a:off x="7294563" y="1858962"/>
                    <a:ext cx="215900" cy="33337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215600229 w 21600"/>
                      <a:gd name="T3" fmla="*/ 1225662386 h 21600"/>
                      <a:gd name="T4" fmla="*/ 0 w 21600"/>
                      <a:gd name="T5" fmla="*/ 1225662386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0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FF00FF"/>
                    </a:solidFill>
                    <a:round/>
                    <a:headEnd type="none" w="sm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Object 66">
                        <a:extLst>
                          <a:ext uri="{FF2B5EF4-FFF2-40B4-BE49-F238E27FC236}">
                            <a16:creationId xmlns:a16="http://schemas.microsoft.com/office/drawing/2014/main" id="{B80B86D2-6EAB-4F2B-8714-9C7256FCD197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56073" y="3862388"/>
                        <a:ext cx="280831" cy="23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1" name="Object 66">
                        <a:extLst>
                          <a:ext uri="{FF2B5EF4-FFF2-40B4-BE49-F238E27FC236}">
                            <a16:creationId xmlns:a16="http://schemas.microsoft.com/office/drawing/2014/main" id="{B80B86D2-6EAB-4F2B-8714-9C7256FCD1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356073" y="3862388"/>
                        <a:ext cx="280831" cy="231238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4348" r="-45652" b="-92105"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Object 67">
                        <a:extLst>
                          <a:ext uri="{FF2B5EF4-FFF2-40B4-BE49-F238E27FC236}">
                            <a16:creationId xmlns:a16="http://schemas.microsoft.com/office/drawing/2014/main" id="{EBB67F93-F1A0-4EC4-AAB2-FF7D824A5F2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88113" y="4505084"/>
                        <a:ext cx="28204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2" name="Object 67">
                        <a:extLst>
                          <a:ext uri="{FF2B5EF4-FFF2-40B4-BE49-F238E27FC236}">
                            <a16:creationId xmlns:a16="http://schemas.microsoft.com/office/drawing/2014/main" id="{EBB67F93-F1A0-4EC4-AAB2-FF7D824A5F2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6488113" y="4505084"/>
                        <a:ext cx="282045" cy="25717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141304" b="-114286"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Object 68">
                        <a:extLst>
                          <a:ext uri="{FF2B5EF4-FFF2-40B4-BE49-F238E27FC236}">
                            <a16:creationId xmlns:a16="http://schemas.microsoft.com/office/drawing/2014/main" id="{C0B32F6C-5FB2-4240-A5FC-A30907B80EF4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7356073" y="1549642"/>
                        <a:ext cx="396925" cy="442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3" name="Object 68">
                        <a:extLst>
                          <a:ext uri="{FF2B5EF4-FFF2-40B4-BE49-F238E27FC236}">
                            <a16:creationId xmlns:a16="http://schemas.microsoft.com/office/drawing/2014/main" id="{C0B32F6C-5FB2-4240-A5FC-A30907B80E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7356073" y="1549642"/>
                        <a:ext cx="396925" cy="44282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66154" b="-21918"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Object 69">
                        <a:extLst>
                          <a:ext uri="{FF2B5EF4-FFF2-40B4-BE49-F238E27FC236}">
                            <a16:creationId xmlns:a16="http://schemas.microsoft.com/office/drawing/2014/main" id="{02ADBCC3-F601-46C3-9C01-E4B92017FE7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64550" y="3795075"/>
                        <a:ext cx="28257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zh-CN" alt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5" name="Object 69">
                        <a:extLst>
                          <a:ext uri="{FF2B5EF4-FFF2-40B4-BE49-F238E27FC236}">
                            <a16:creationId xmlns:a16="http://schemas.microsoft.com/office/drawing/2014/main" id="{02ADBCC3-F601-46C3-9C01-E4B92017FE7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64550" y="3795075"/>
                        <a:ext cx="282575" cy="33337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522" r="-136957" b="-54545"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Object 70">
                        <a:extLst>
                          <a:ext uri="{FF2B5EF4-FFF2-40B4-BE49-F238E27FC236}">
                            <a16:creationId xmlns:a16="http://schemas.microsoft.com/office/drawing/2014/main" id="{CEE266EE-21D5-4332-B4F6-EF2282710E9E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896074" y="1700362"/>
                        <a:ext cx="3079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46" name="Object 70">
                        <a:extLst>
                          <a:ext uri="{FF2B5EF4-FFF2-40B4-BE49-F238E27FC236}">
                            <a16:creationId xmlns:a16="http://schemas.microsoft.com/office/drawing/2014/main" id="{CEE266EE-21D5-4332-B4F6-EF2282710E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6896074" y="1700362"/>
                        <a:ext cx="307975" cy="28257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26000" b="-47826"/>
                        </a:stretch>
                      </a:blipFill>
                      <a:ln>
                        <a:noFill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A2E3595C-033D-440E-95E9-BA1A960133F9}"/>
                    </a:ext>
                  </a:extLst>
                </p:cNvPr>
                <p:cNvCxnSpPr>
                  <a:cxnSpLocks/>
                  <a:stCxn id="38" idx="0"/>
                </p:cNvCxnSpPr>
                <p:nvPr/>
              </p:nvCxnSpPr>
              <p:spPr>
                <a:xfrm flipV="1">
                  <a:off x="7364972" y="2060848"/>
                  <a:ext cx="591404" cy="10014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39166330-DEA1-4257-898E-56AF7CAF5B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4972" y="2070158"/>
                  <a:ext cx="59140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60AE7BB6-7544-4D55-9B0B-E6818BB8C3DD}"/>
                      </a:ext>
                    </a:extLst>
                  </p:cNvPr>
                  <p:cNvSpPr/>
                  <p:nvPr/>
                </p:nvSpPr>
                <p:spPr>
                  <a:xfrm>
                    <a:off x="7608957" y="1643146"/>
                    <a:ext cx="472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60AE7BB6-7544-4D55-9B0B-E6818BB8C3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8957" y="1643146"/>
                    <a:ext cx="47269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8667" r="-28205"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9BFDCD5-75EC-4C05-AD9C-35D9BB760B13}"/>
                </a:ext>
              </a:extLst>
            </p:cNvPr>
            <p:cNvSpPr/>
            <p:nvPr/>
          </p:nvSpPr>
          <p:spPr>
            <a:xfrm>
              <a:off x="6638638" y="1213806"/>
              <a:ext cx="1189013" cy="45573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F972312-489D-40F5-8CA2-7C90B0404417}"/>
                  </a:ext>
                </a:extLst>
              </p:cNvPr>
              <p:cNvSpPr txBox="1"/>
              <p:nvPr/>
            </p:nvSpPr>
            <p:spPr>
              <a:xfrm>
                <a:off x="43329" y="4878404"/>
                <a:ext cx="8549531" cy="17115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显然加速度垂直于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轴，在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平面内，故刚体动量定理给出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0=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注意：以上公式，既可以在空间坐标系，也可以在本体坐标系</a:t>
                </a:r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F972312-489D-40F5-8CA2-7C90B040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" y="4878404"/>
                <a:ext cx="8549531" cy="1711559"/>
              </a:xfrm>
              <a:prstGeom prst="rect">
                <a:avLst/>
              </a:prstGeom>
              <a:blipFill>
                <a:blip r:embed="rId9"/>
                <a:stretch>
                  <a:fillRect l="-1069" b="-7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5483C3A-8C84-4B4E-8069-56C6D653E2BF}"/>
              </a:ext>
            </a:extLst>
          </p:cNvPr>
          <p:cNvSpPr/>
          <p:nvPr/>
        </p:nvSpPr>
        <p:spPr>
          <a:xfrm>
            <a:off x="30070" y="182235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刚体动量定理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955913-7477-4AC2-A9D4-AA879B0B2826}"/>
                  </a:ext>
                </a:extLst>
              </p:cNvPr>
              <p:cNvSpPr/>
              <p:nvPr/>
            </p:nvSpPr>
            <p:spPr>
              <a:xfrm>
                <a:off x="2880099" y="107744"/>
                <a:ext cx="1429942" cy="506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955913-7477-4AC2-A9D4-AA879B0B2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99" y="107744"/>
                <a:ext cx="1429942" cy="506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48676" y="727289"/>
                <a:ext cx="6177575" cy="42493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点固定，可以用公式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确保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为常数，故采用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本体坐标系（随刚体一起转动的参考系）</a:t>
                </a:r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定轴转动，本体坐标系即为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平面极坐标系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柱系</a:t>
                </a:r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" y="727289"/>
                <a:ext cx="6177575" cy="4249305"/>
              </a:xfrm>
              <a:prstGeom prst="rect">
                <a:avLst/>
              </a:prstGeom>
              <a:blipFill>
                <a:blip r:embed="rId2"/>
                <a:stretch>
                  <a:fillRect l="-1382" r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A6861-D5BC-4D92-85FF-27BC3474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DA8D57-6840-4182-B431-2115FC435938}"/>
              </a:ext>
            </a:extLst>
          </p:cNvPr>
          <p:cNvSpPr/>
          <p:nvPr/>
        </p:nvSpPr>
        <p:spPr>
          <a:xfrm>
            <a:off x="30070" y="182235"/>
            <a:ext cx="233910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刚体角动量定理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F4353E-CCE5-4AD0-A824-27F01EF8F16B}"/>
                  </a:ext>
                </a:extLst>
              </p:cNvPr>
              <p:cNvSpPr/>
              <p:nvPr/>
            </p:nvSpPr>
            <p:spPr>
              <a:xfrm>
                <a:off x="2880099" y="107744"/>
                <a:ext cx="1053622" cy="568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F4353E-CCE5-4AD0-A824-27F01EF8F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99" y="107744"/>
                <a:ext cx="1053622" cy="568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BFD5EB-0CC0-4870-ACEF-4319996670E4}"/>
              </a:ext>
            </a:extLst>
          </p:cNvPr>
          <p:cNvGrpSpPr/>
          <p:nvPr/>
        </p:nvGrpSpPr>
        <p:grpSpPr>
          <a:xfrm>
            <a:off x="6228184" y="121059"/>
            <a:ext cx="2771775" cy="3392246"/>
            <a:chOff x="6228184" y="65437"/>
            <a:chExt cx="2771775" cy="339224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2FCF0D0-D46C-4772-955B-F8B5E3014D54}"/>
                </a:ext>
              </a:extLst>
            </p:cNvPr>
            <p:cNvGrpSpPr/>
            <p:nvPr/>
          </p:nvGrpSpPr>
          <p:grpSpPr>
            <a:xfrm>
              <a:off x="6228184" y="65437"/>
              <a:ext cx="2771775" cy="3392246"/>
              <a:chOff x="6356909" y="749542"/>
              <a:chExt cx="2771775" cy="3392246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F3B6794-5FB2-4F0C-AAFB-A408CD82FB0A}"/>
                  </a:ext>
                </a:extLst>
              </p:cNvPr>
              <p:cNvGrpSpPr/>
              <p:nvPr/>
            </p:nvGrpSpPr>
            <p:grpSpPr>
              <a:xfrm>
                <a:off x="6356909" y="749542"/>
                <a:ext cx="2771775" cy="3392246"/>
                <a:chOff x="6372225" y="1549642"/>
                <a:chExt cx="2771775" cy="3392246"/>
              </a:xfrm>
            </p:grpSpPr>
            <p:sp>
              <p:nvSpPr>
                <p:cNvPr id="54" name="Rectangle 77">
                  <a:extLst>
                    <a:ext uri="{FF2B5EF4-FFF2-40B4-BE49-F238E27FC236}">
                      <a16:creationId xmlns:a16="http://schemas.microsoft.com/office/drawing/2014/main" id="{763011F3-E9AF-48C9-9B72-667099724C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2225" y="1557338"/>
                  <a:ext cx="2771775" cy="33845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55" name="Freeform 27">
                  <a:extLst>
                    <a:ext uri="{FF2B5EF4-FFF2-40B4-BE49-F238E27FC236}">
                      <a16:creationId xmlns:a16="http://schemas.microsoft.com/office/drawing/2014/main" id="{14A147E0-6BE3-471E-AFEA-006E37FEE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563" y="2278063"/>
                  <a:ext cx="1566862" cy="2219325"/>
                </a:xfrm>
                <a:custGeom>
                  <a:avLst/>
                  <a:gdLst>
                    <a:gd name="T0" fmla="*/ 2147483646 w 987"/>
                    <a:gd name="T1" fmla="*/ 2147483646 h 1398"/>
                    <a:gd name="T2" fmla="*/ 2147483646 w 987"/>
                    <a:gd name="T3" fmla="*/ 2147483646 h 1398"/>
                    <a:gd name="T4" fmla="*/ 2147483646 w 987"/>
                    <a:gd name="T5" fmla="*/ 2147483646 h 1398"/>
                    <a:gd name="T6" fmla="*/ 2147483646 w 987"/>
                    <a:gd name="T7" fmla="*/ 2147483646 h 1398"/>
                    <a:gd name="T8" fmla="*/ 2147483646 w 987"/>
                    <a:gd name="T9" fmla="*/ 2147483646 h 1398"/>
                    <a:gd name="T10" fmla="*/ 2147483646 w 987"/>
                    <a:gd name="T11" fmla="*/ 2147483646 h 1398"/>
                    <a:gd name="T12" fmla="*/ 2147483646 w 987"/>
                    <a:gd name="T13" fmla="*/ 2147483646 h 1398"/>
                    <a:gd name="T14" fmla="*/ 2147483646 w 987"/>
                    <a:gd name="T15" fmla="*/ 2147483646 h 1398"/>
                    <a:gd name="T16" fmla="*/ 2147483646 w 987"/>
                    <a:gd name="T17" fmla="*/ 2147483646 h 1398"/>
                    <a:gd name="T18" fmla="*/ 2147483646 w 987"/>
                    <a:gd name="T19" fmla="*/ 2147483646 h 1398"/>
                    <a:gd name="T20" fmla="*/ 2147483646 w 987"/>
                    <a:gd name="T21" fmla="*/ 2147483646 h 1398"/>
                    <a:gd name="T22" fmla="*/ 2147483646 w 987"/>
                    <a:gd name="T23" fmla="*/ 2147483646 h 1398"/>
                    <a:gd name="T24" fmla="*/ 2147483646 w 987"/>
                    <a:gd name="T25" fmla="*/ 2147483646 h 1398"/>
                    <a:gd name="T26" fmla="*/ 2147483646 w 987"/>
                    <a:gd name="T27" fmla="*/ 2147483646 h 1398"/>
                    <a:gd name="T28" fmla="*/ 2147483646 w 987"/>
                    <a:gd name="T29" fmla="*/ 2147483646 h 1398"/>
                    <a:gd name="T30" fmla="*/ 2147483646 w 987"/>
                    <a:gd name="T31" fmla="*/ 2147483646 h 1398"/>
                    <a:gd name="T32" fmla="*/ 2147483646 w 987"/>
                    <a:gd name="T33" fmla="*/ 2147483646 h 1398"/>
                    <a:gd name="T34" fmla="*/ 2147483646 w 987"/>
                    <a:gd name="T35" fmla="*/ 2147483646 h 1398"/>
                    <a:gd name="T36" fmla="*/ 2147483646 w 987"/>
                    <a:gd name="T37" fmla="*/ 2147483646 h 1398"/>
                    <a:gd name="T38" fmla="*/ 2147483646 w 987"/>
                    <a:gd name="T39" fmla="*/ 2147483646 h 1398"/>
                    <a:gd name="T40" fmla="*/ 2147483646 w 987"/>
                    <a:gd name="T41" fmla="*/ 2147483646 h 1398"/>
                    <a:gd name="T42" fmla="*/ 2147483646 w 987"/>
                    <a:gd name="T43" fmla="*/ 2147483646 h 1398"/>
                    <a:gd name="T44" fmla="*/ 0 w 987"/>
                    <a:gd name="T45" fmla="*/ 2147483646 h 1398"/>
                    <a:gd name="T46" fmla="*/ 2147483646 w 987"/>
                    <a:gd name="T47" fmla="*/ 2147483646 h 1398"/>
                    <a:gd name="T48" fmla="*/ 2147483646 w 987"/>
                    <a:gd name="T49" fmla="*/ 2147483646 h 1398"/>
                    <a:gd name="T50" fmla="*/ 2147483646 w 987"/>
                    <a:gd name="T51" fmla="*/ 2147483646 h 1398"/>
                    <a:gd name="T52" fmla="*/ 2147483646 w 987"/>
                    <a:gd name="T53" fmla="*/ 2147483646 h 1398"/>
                    <a:gd name="T54" fmla="*/ 2147483646 w 987"/>
                    <a:gd name="T55" fmla="*/ 2147483646 h 1398"/>
                    <a:gd name="T56" fmla="*/ 2147483646 w 987"/>
                    <a:gd name="T57" fmla="*/ 2147483646 h 1398"/>
                    <a:gd name="T58" fmla="*/ 2147483646 w 987"/>
                    <a:gd name="T59" fmla="*/ 2147483646 h 1398"/>
                    <a:gd name="T60" fmla="*/ 2147483646 w 987"/>
                    <a:gd name="T61" fmla="*/ 2147483646 h 1398"/>
                    <a:gd name="T62" fmla="*/ 2147483646 w 987"/>
                    <a:gd name="T63" fmla="*/ 2147483646 h 1398"/>
                    <a:gd name="T64" fmla="*/ 2147483646 w 987"/>
                    <a:gd name="T65" fmla="*/ 2147483646 h 1398"/>
                    <a:gd name="T66" fmla="*/ 2147483646 w 987"/>
                    <a:gd name="T67" fmla="*/ 0 h 1398"/>
                    <a:gd name="T68" fmla="*/ 2147483646 w 987"/>
                    <a:gd name="T69" fmla="*/ 2147483646 h 1398"/>
                    <a:gd name="T70" fmla="*/ 2147483646 w 987"/>
                    <a:gd name="T71" fmla="*/ 2147483646 h 1398"/>
                    <a:gd name="T72" fmla="*/ 2147483646 w 987"/>
                    <a:gd name="T73" fmla="*/ 2147483646 h 1398"/>
                    <a:gd name="T74" fmla="*/ 2147483646 w 987"/>
                    <a:gd name="T75" fmla="*/ 2147483646 h 1398"/>
                    <a:gd name="T76" fmla="*/ 2147483646 w 987"/>
                    <a:gd name="T77" fmla="*/ 2147483646 h 1398"/>
                    <a:gd name="T78" fmla="*/ 2147483646 w 987"/>
                    <a:gd name="T79" fmla="*/ 2147483646 h 1398"/>
                    <a:gd name="T80" fmla="*/ 2147483646 w 987"/>
                    <a:gd name="T81" fmla="*/ 2147483646 h 139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987" h="1398">
                      <a:moveTo>
                        <a:pt x="658" y="130"/>
                      </a:moveTo>
                      <a:cubicBezTo>
                        <a:pt x="716" y="227"/>
                        <a:pt x="861" y="275"/>
                        <a:pt x="967" y="302"/>
                      </a:cubicBezTo>
                      <a:cubicBezTo>
                        <a:pt x="971" y="316"/>
                        <a:pt x="976" y="329"/>
                        <a:pt x="980" y="343"/>
                      </a:cubicBezTo>
                      <a:cubicBezTo>
                        <a:pt x="982" y="350"/>
                        <a:pt x="987" y="363"/>
                        <a:pt x="987" y="363"/>
                      </a:cubicBezTo>
                      <a:cubicBezTo>
                        <a:pt x="983" y="511"/>
                        <a:pt x="979" y="603"/>
                        <a:pt x="960" y="734"/>
                      </a:cubicBezTo>
                      <a:cubicBezTo>
                        <a:pt x="957" y="775"/>
                        <a:pt x="972" y="825"/>
                        <a:pt x="946" y="857"/>
                      </a:cubicBezTo>
                      <a:cubicBezTo>
                        <a:pt x="932" y="875"/>
                        <a:pt x="914" y="889"/>
                        <a:pt x="898" y="905"/>
                      </a:cubicBezTo>
                      <a:cubicBezTo>
                        <a:pt x="891" y="912"/>
                        <a:pt x="877" y="926"/>
                        <a:pt x="877" y="926"/>
                      </a:cubicBezTo>
                      <a:cubicBezTo>
                        <a:pt x="863" y="954"/>
                        <a:pt x="848" y="976"/>
                        <a:pt x="829" y="1001"/>
                      </a:cubicBezTo>
                      <a:cubicBezTo>
                        <a:pt x="817" y="1042"/>
                        <a:pt x="792" y="1082"/>
                        <a:pt x="768" y="1118"/>
                      </a:cubicBezTo>
                      <a:cubicBezTo>
                        <a:pt x="759" y="1132"/>
                        <a:pt x="740" y="1159"/>
                        <a:pt x="740" y="1159"/>
                      </a:cubicBezTo>
                      <a:cubicBezTo>
                        <a:pt x="729" y="1201"/>
                        <a:pt x="711" y="1214"/>
                        <a:pt x="679" y="1241"/>
                      </a:cubicBezTo>
                      <a:cubicBezTo>
                        <a:pt x="671" y="1247"/>
                        <a:pt x="667" y="1257"/>
                        <a:pt x="658" y="1262"/>
                      </a:cubicBezTo>
                      <a:cubicBezTo>
                        <a:pt x="645" y="1269"/>
                        <a:pt x="617" y="1275"/>
                        <a:pt x="617" y="1275"/>
                      </a:cubicBezTo>
                      <a:cubicBezTo>
                        <a:pt x="574" y="1304"/>
                        <a:pt x="522" y="1310"/>
                        <a:pt x="473" y="1323"/>
                      </a:cubicBezTo>
                      <a:cubicBezTo>
                        <a:pt x="445" y="1331"/>
                        <a:pt x="423" y="1347"/>
                        <a:pt x="397" y="1358"/>
                      </a:cubicBezTo>
                      <a:cubicBezTo>
                        <a:pt x="367" y="1371"/>
                        <a:pt x="338" y="1377"/>
                        <a:pt x="308" y="1392"/>
                      </a:cubicBezTo>
                      <a:cubicBezTo>
                        <a:pt x="274" y="1390"/>
                        <a:pt x="237" y="1398"/>
                        <a:pt x="205" y="1385"/>
                      </a:cubicBezTo>
                      <a:cubicBezTo>
                        <a:pt x="192" y="1380"/>
                        <a:pt x="196" y="1358"/>
                        <a:pt x="192" y="1344"/>
                      </a:cubicBezTo>
                      <a:cubicBezTo>
                        <a:pt x="189" y="1334"/>
                        <a:pt x="183" y="1326"/>
                        <a:pt x="178" y="1317"/>
                      </a:cubicBezTo>
                      <a:cubicBezTo>
                        <a:pt x="168" y="1267"/>
                        <a:pt x="161" y="1239"/>
                        <a:pt x="144" y="1193"/>
                      </a:cubicBezTo>
                      <a:cubicBezTo>
                        <a:pt x="130" y="1109"/>
                        <a:pt x="125" y="1004"/>
                        <a:pt x="75" y="933"/>
                      </a:cubicBezTo>
                      <a:cubicBezTo>
                        <a:pt x="57" y="860"/>
                        <a:pt x="13" y="812"/>
                        <a:pt x="0" y="734"/>
                      </a:cubicBezTo>
                      <a:cubicBezTo>
                        <a:pt x="5" y="641"/>
                        <a:pt x="11" y="595"/>
                        <a:pt x="27" y="514"/>
                      </a:cubicBezTo>
                      <a:cubicBezTo>
                        <a:pt x="22" y="454"/>
                        <a:pt x="13" y="408"/>
                        <a:pt x="7" y="350"/>
                      </a:cubicBezTo>
                      <a:cubicBezTo>
                        <a:pt x="12" y="296"/>
                        <a:pt x="8" y="280"/>
                        <a:pt x="34" y="240"/>
                      </a:cubicBezTo>
                      <a:cubicBezTo>
                        <a:pt x="50" y="177"/>
                        <a:pt x="29" y="246"/>
                        <a:pt x="55" y="192"/>
                      </a:cubicBezTo>
                      <a:cubicBezTo>
                        <a:pt x="62" y="177"/>
                        <a:pt x="60" y="158"/>
                        <a:pt x="68" y="144"/>
                      </a:cubicBezTo>
                      <a:cubicBezTo>
                        <a:pt x="82" y="120"/>
                        <a:pt x="94" y="123"/>
                        <a:pt x="116" y="110"/>
                      </a:cubicBezTo>
                      <a:cubicBezTo>
                        <a:pt x="130" y="101"/>
                        <a:pt x="143" y="91"/>
                        <a:pt x="157" y="82"/>
                      </a:cubicBezTo>
                      <a:cubicBezTo>
                        <a:pt x="166" y="75"/>
                        <a:pt x="185" y="62"/>
                        <a:pt x="185" y="62"/>
                      </a:cubicBezTo>
                      <a:cubicBezTo>
                        <a:pt x="202" y="37"/>
                        <a:pt x="212" y="30"/>
                        <a:pt x="240" y="21"/>
                      </a:cubicBezTo>
                      <a:cubicBezTo>
                        <a:pt x="254" y="17"/>
                        <a:pt x="267" y="12"/>
                        <a:pt x="281" y="7"/>
                      </a:cubicBezTo>
                      <a:cubicBezTo>
                        <a:pt x="288" y="5"/>
                        <a:pt x="301" y="0"/>
                        <a:pt x="301" y="0"/>
                      </a:cubicBezTo>
                      <a:cubicBezTo>
                        <a:pt x="366" y="5"/>
                        <a:pt x="416" y="15"/>
                        <a:pt x="480" y="21"/>
                      </a:cubicBezTo>
                      <a:cubicBezTo>
                        <a:pt x="487" y="23"/>
                        <a:pt x="493" y="26"/>
                        <a:pt x="500" y="27"/>
                      </a:cubicBezTo>
                      <a:cubicBezTo>
                        <a:pt x="523" y="30"/>
                        <a:pt x="546" y="29"/>
                        <a:pt x="569" y="34"/>
                      </a:cubicBezTo>
                      <a:cubicBezTo>
                        <a:pt x="587" y="38"/>
                        <a:pt x="600" y="54"/>
                        <a:pt x="617" y="62"/>
                      </a:cubicBezTo>
                      <a:cubicBezTo>
                        <a:pt x="619" y="69"/>
                        <a:pt x="619" y="77"/>
                        <a:pt x="624" y="82"/>
                      </a:cubicBezTo>
                      <a:cubicBezTo>
                        <a:pt x="629" y="87"/>
                        <a:pt x="639" y="84"/>
                        <a:pt x="644" y="89"/>
                      </a:cubicBezTo>
                      <a:cubicBezTo>
                        <a:pt x="689" y="134"/>
                        <a:pt x="685" y="130"/>
                        <a:pt x="658" y="130"/>
                      </a:cubicBezTo>
                      <a:close/>
                    </a:path>
                  </a:pathLst>
                </a:custGeom>
                <a:solidFill>
                  <a:srgbClr val="99FF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ObliqueTopLeft"/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FF99"/>
                  </a:extrusionClr>
                  <a:contourClr>
                    <a:srgbClr val="99FF99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Line 28">
                  <a:extLst>
                    <a:ext uri="{FF2B5EF4-FFF2-40B4-BE49-F238E27FC236}">
                      <a16:creationId xmlns:a16="http://schemas.microsoft.com/office/drawing/2014/main" id="{2398140A-FD6F-4B44-8CE1-0E56EE4C6F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0288" y="3862388"/>
                  <a:ext cx="1366837" cy="0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Line 29">
                  <a:extLst>
                    <a:ext uri="{FF2B5EF4-FFF2-40B4-BE49-F238E27FC236}">
                      <a16:creationId xmlns:a16="http://schemas.microsoft.com/office/drawing/2014/main" id="{6126FD04-93F5-4FE2-9D4F-5103F897A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3663" y="3862388"/>
                  <a:ext cx="936625" cy="863600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Line 30">
                  <a:extLst>
                    <a:ext uri="{FF2B5EF4-FFF2-40B4-BE49-F238E27FC236}">
                      <a16:creationId xmlns:a16="http://schemas.microsoft.com/office/drawing/2014/main" id="{092C6677-0FF1-4CA4-A35F-A3A3BEF7E1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80288" y="1628775"/>
                  <a:ext cx="0" cy="2233613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Arc 63">
                  <a:extLst>
                    <a:ext uri="{FF2B5EF4-FFF2-40B4-BE49-F238E27FC236}">
                      <a16:creationId xmlns:a16="http://schemas.microsoft.com/office/drawing/2014/main" id="{C8402BBD-66BD-47F3-AA33-4D4983C3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101730" flipH="1">
                  <a:off x="7294563" y="1858962"/>
                  <a:ext cx="215900" cy="333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5600229 w 21600"/>
                    <a:gd name="T3" fmla="*/ 1225662386 h 21600"/>
                    <a:gd name="T4" fmla="*/ 0 w 21600"/>
                    <a:gd name="T5" fmla="*/ 122566238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FF"/>
                  </a:solidFill>
                  <a:round/>
                  <a:headEnd type="none" w="sm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bject 66">
                      <a:extLst>
                        <a:ext uri="{FF2B5EF4-FFF2-40B4-BE49-F238E27FC236}">
                          <a16:creationId xmlns:a16="http://schemas.microsoft.com/office/drawing/2014/main" id="{6AB74FD4-3C73-401E-A1BF-25ACBA5B6F28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56073" y="3862388"/>
                      <a:ext cx="280831" cy="2312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0" name="Object 66">
                      <a:extLst>
                        <a:ext uri="{FF2B5EF4-FFF2-40B4-BE49-F238E27FC236}">
                          <a16:creationId xmlns:a16="http://schemas.microsoft.com/office/drawing/2014/main" id="{6AB74FD4-3C73-401E-A1BF-25ACBA5B6F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56073" y="3862388"/>
                      <a:ext cx="280831" cy="23123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348" r="-45652" b="-92105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bject 67">
                      <a:extLst>
                        <a:ext uri="{FF2B5EF4-FFF2-40B4-BE49-F238E27FC236}">
                          <a16:creationId xmlns:a16="http://schemas.microsoft.com/office/drawing/2014/main" id="{67886F51-C9AF-47DC-866F-A17E1D45CCFB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488113" y="4505084"/>
                      <a:ext cx="282045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Object 67">
                      <a:extLst>
                        <a:ext uri="{FF2B5EF4-FFF2-40B4-BE49-F238E27FC236}">
                          <a16:creationId xmlns:a16="http://schemas.microsoft.com/office/drawing/2014/main" id="{67886F51-C9AF-47DC-866F-A17E1D45CC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488113" y="4505084"/>
                      <a:ext cx="282045" cy="2571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52381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bject 68">
                      <a:extLst>
                        <a:ext uri="{FF2B5EF4-FFF2-40B4-BE49-F238E27FC236}">
                          <a16:creationId xmlns:a16="http://schemas.microsoft.com/office/drawing/2014/main" id="{C8C6D9D7-4B6A-412A-84E4-518E6833DDD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56073" y="1549642"/>
                      <a:ext cx="396925" cy="4428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Object 68">
                      <a:extLst>
                        <a:ext uri="{FF2B5EF4-FFF2-40B4-BE49-F238E27FC236}">
                          <a16:creationId xmlns:a16="http://schemas.microsoft.com/office/drawing/2014/main" id="{C8C6D9D7-4B6A-412A-84E4-518E6833DD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56073" y="1549642"/>
                      <a:ext cx="396925" cy="44282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bject 69">
                      <a:extLst>
                        <a:ext uri="{FF2B5EF4-FFF2-40B4-BE49-F238E27FC236}">
                          <a16:creationId xmlns:a16="http://schemas.microsoft.com/office/drawing/2014/main" id="{D46BB9D6-D166-45C5-9269-0571CE2DC61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8464550" y="3795075"/>
                      <a:ext cx="282575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Object 69">
                      <a:extLst>
                        <a:ext uri="{FF2B5EF4-FFF2-40B4-BE49-F238E27FC236}">
                          <a16:creationId xmlns:a16="http://schemas.microsoft.com/office/drawing/2014/main" id="{D46BB9D6-D166-45C5-9269-0571CE2DC6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464550" y="3795075"/>
                      <a:ext cx="282575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174" b="-40000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bject 70">
                      <a:extLst>
                        <a:ext uri="{FF2B5EF4-FFF2-40B4-BE49-F238E27FC236}">
                          <a16:creationId xmlns:a16="http://schemas.microsoft.com/office/drawing/2014/main" id="{632B27C9-00B8-4AA6-99C2-A63CB4AC44E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896074" y="1700362"/>
                      <a:ext cx="3079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4" name="Object 70">
                      <a:extLst>
                        <a:ext uri="{FF2B5EF4-FFF2-40B4-BE49-F238E27FC236}">
                          <a16:creationId xmlns:a16="http://schemas.microsoft.com/office/drawing/2014/main" id="{632B27C9-00B8-4AA6-99C2-A63CB4AC44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896074" y="1700362"/>
                      <a:ext cx="307975" cy="2825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6000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84866517-A4AE-45B5-89ED-AE941B59E58C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7364972" y="2060848"/>
                <a:ext cx="591404" cy="10014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D3DB49D2-F9CC-41CB-93BE-92514D200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972" y="2070158"/>
                <a:ext cx="59140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1DD2400-74F1-442F-A6BD-623B3ADD8048}"/>
                    </a:ext>
                  </a:extLst>
                </p:cNvPr>
                <p:cNvSpPr/>
                <p:nvPr/>
              </p:nvSpPr>
              <p:spPr>
                <a:xfrm>
                  <a:off x="7608957" y="1643146"/>
                  <a:ext cx="4726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1DD2400-74F1-442F-A6BD-623B3ADD8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957" y="1643146"/>
                  <a:ext cx="472694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8667" r="-28205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541E99-4058-4977-99E0-A9BAB10843B1}"/>
                  </a:ext>
                </a:extLst>
              </p:cNvPr>
              <p:cNvSpPr/>
              <p:nvPr/>
            </p:nvSpPr>
            <p:spPr>
              <a:xfrm>
                <a:off x="179512" y="4818213"/>
                <a:ext cx="8712968" cy="13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𝑥𝑧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𝑦𝑧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上式代入角动量定理，得到角动量定理的分量形式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B541E99-4058-4977-99E0-A9BAB1084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818213"/>
                <a:ext cx="8712968" cy="1330942"/>
              </a:xfrm>
              <a:prstGeom prst="rect">
                <a:avLst/>
              </a:prstGeom>
              <a:blipFill>
                <a:blip r:embed="rId10"/>
                <a:stretch>
                  <a:fillRect l="-909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24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/>
              <p:nvPr/>
            </p:nvSpPr>
            <p:spPr>
              <a:xfrm>
                <a:off x="30554" y="708845"/>
                <a:ext cx="6177575" cy="3035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刚体原本有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6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个自由度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定轴转动只剩自转一个自由度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F6113A-05D0-4F8B-BB67-E56CA2622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4" y="708845"/>
                <a:ext cx="6177575" cy="3035318"/>
              </a:xfrm>
              <a:prstGeom prst="rect">
                <a:avLst/>
              </a:prstGeom>
              <a:blipFill>
                <a:blip r:embed="rId2"/>
                <a:stretch>
                  <a:fillRect l="-1481" b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A6861-D5BC-4D92-85FF-27BC3474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DA8D57-6840-4182-B431-2115FC435938}"/>
              </a:ext>
            </a:extLst>
          </p:cNvPr>
          <p:cNvSpPr/>
          <p:nvPr/>
        </p:nvSpPr>
        <p:spPr>
          <a:xfrm>
            <a:off x="30070" y="182235"/>
            <a:ext cx="233910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刚体角动量定理</a:t>
            </a:r>
            <a:endParaRPr lang="zh-CN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F4353E-CCE5-4AD0-A824-27F01EF8F16B}"/>
                  </a:ext>
                </a:extLst>
              </p:cNvPr>
              <p:cNvSpPr/>
              <p:nvPr/>
            </p:nvSpPr>
            <p:spPr>
              <a:xfrm>
                <a:off x="2880099" y="107744"/>
                <a:ext cx="1053622" cy="568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F4353E-CCE5-4AD0-A824-27F01EF8F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99" y="107744"/>
                <a:ext cx="1053622" cy="568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FDBFD5EB-0CC0-4870-ACEF-4319996670E4}"/>
              </a:ext>
            </a:extLst>
          </p:cNvPr>
          <p:cNvGrpSpPr/>
          <p:nvPr/>
        </p:nvGrpSpPr>
        <p:grpSpPr>
          <a:xfrm>
            <a:off x="6228184" y="121059"/>
            <a:ext cx="2771775" cy="3392246"/>
            <a:chOff x="6228184" y="65437"/>
            <a:chExt cx="2771775" cy="339224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2FCF0D0-D46C-4772-955B-F8B5E3014D54}"/>
                </a:ext>
              </a:extLst>
            </p:cNvPr>
            <p:cNvGrpSpPr/>
            <p:nvPr/>
          </p:nvGrpSpPr>
          <p:grpSpPr>
            <a:xfrm>
              <a:off x="6228184" y="65437"/>
              <a:ext cx="2771775" cy="3392246"/>
              <a:chOff x="6356909" y="749542"/>
              <a:chExt cx="2771775" cy="3392246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FF3B6794-5FB2-4F0C-AAFB-A408CD82FB0A}"/>
                  </a:ext>
                </a:extLst>
              </p:cNvPr>
              <p:cNvGrpSpPr/>
              <p:nvPr/>
            </p:nvGrpSpPr>
            <p:grpSpPr>
              <a:xfrm>
                <a:off x="6356909" y="749542"/>
                <a:ext cx="2771775" cy="3392246"/>
                <a:chOff x="6372225" y="1549642"/>
                <a:chExt cx="2771775" cy="3392246"/>
              </a:xfrm>
            </p:grpSpPr>
            <p:sp>
              <p:nvSpPr>
                <p:cNvPr id="54" name="Rectangle 77">
                  <a:extLst>
                    <a:ext uri="{FF2B5EF4-FFF2-40B4-BE49-F238E27FC236}">
                      <a16:creationId xmlns:a16="http://schemas.microsoft.com/office/drawing/2014/main" id="{763011F3-E9AF-48C9-9B72-667099724C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2225" y="1557338"/>
                  <a:ext cx="2771775" cy="338455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55" name="Freeform 27">
                  <a:extLst>
                    <a:ext uri="{FF2B5EF4-FFF2-40B4-BE49-F238E27FC236}">
                      <a16:creationId xmlns:a16="http://schemas.microsoft.com/office/drawing/2014/main" id="{14A147E0-6BE3-471E-AFEA-006E37FEE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563" y="2278063"/>
                  <a:ext cx="1566862" cy="2219325"/>
                </a:xfrm>
                <a:custGeom>
                  <a:avLst/>
                  <a:gdLst>
                    <a:gd name="T0" fmla="*/ 2147483646 w 987"/>
                    <a:gd name="T1" fmla="*/ 2147483646 h 1398"/>
                    <a:gd name="T2" fmla="*/ 2147483646 w 987"/>
                    <a:gd name="T3" fmla="*/ 2147483646 h 1398"/>
                    <a:gd name="T4" fmla="*/ 2147483646 w 987"/>
                    <a:gd name="T5" fmla="*/ 2147483646 h 1398"/>
                    <a:gd name="T6" fmla="*/ 2147483646 w 987"/>
                    <a:gd name="T7" fmla="*/ 2147483646 h 1398"/>
                    <a:gd name="T8" fmla="*/ 2147483646 w 987"/>
                    <a:gd name="T9" fmla="*/ 2147483646 h 1398"/>
                    <a:gd name="T10" fmla="*/ 2147483646 w 987"/>
                    <a:gd name="T11" fmla="*/ 2147483646 h 1398"/>
                    <a:gd name="T12" fmla="*/ 2147483646 w 987"/>
                    <a:gd name="T13" fmla="*/ 2147483646 h 1398"/>
                    <a:gd name="T14" fmla="*/ 2147483646 w 987"/>
                    <a:gd name="T15" fmla="*/ 2147483646 h 1398"/>
                    <a:gd name="T16" fmla="*/ 2147483646 w 987"/>
                    <a:gd name="T17" fmla="*/ 2147483646 h 1398"/>
                    <a:gd name="T18" fmla="*/ 2147483646 w 987"/>
                    <a:gd name="T19" fmla="*/ 2147483646 h 1398"/>
                    <a:gd name="T20" fmla="*/ 2147483646 w 987"/>
                    <a:gd name="T21" fmla="*/ 2147483646 h 1398"/>
                    <a:gd name="T22" fmla="*/ 2147483646 w 987"/>
                    <a:gd name="T23" fmla="*/ 2147483646 h 1398"/>
                    <a:gd name="T24" fmla="*/ 2147483646 w 987"/>
                    <a:gd name="T25" fmla="*/ 2147483646 h 1398"/>
                    <a:gd name="T26" fmla="*/ 2147483646 w 987"/>
                    <a:gd name="T27" fmla="*/ 2147483646 h 1398"/>
                    <a:gd name="T28" fmla="*/ 2147483646 w 987"/>
                    <a:gd name="T29" fmla="*/ 2147483646 h 1398"/>
                    <a:gd name="T30" fmla="*/ 2147483646 w 987"/>
                    <a:gd name="T31" fmla="*/ 2147483646 h 1398"/>
                    <a:gd name="T32" fmla="*/ 2147483646 w 987"/>
                    <a:gd name="T33" fmla="*/ 2147483646 h 1398"/>
                    <a:gd name="T34" fmla="*/ 2147483646 w 987"/>
                    <a:gd name="T35" fmla="*/ 2147483646 h 1398"/>
                    <a:gd name="T36" fmla="*/ 2147483646 w 987"/>
                    <a:gd name="T37" fmla="*/ 2147483646 h 1398"/>
                    <a:gd name="T38" fmla="*/ 2147483646 w 987"/>
                    <a:gd name="T39" fmla="*/ 2147483646 h 1398"/>
                    <a:gd name="T40" fmla="*/ 2147483646 w 987"/>
                    <a:gd name="T41" fmla="*/ 2147483646 h 1398"/>
                    <a:gd name="T42" fmla="*/ 2147483646 w 987"/>
                    <a:gd name="T43" fmla="*/ 2147483646 h 1398"/>
                    <a:gd name="T44" fmla="*/ 0 w 987"/>
                    <a:gd name="T45" fmla="*/ 2147483646 h 1398"/>
                    <a:gd name="T46" fmla="*/ 2147483646 w 987"/>
                    <a:gd name="T47" fmla="*/ 2147483646 h 1398"/>
                    <a:gd name="T48" fmla="*/ 2147483646 w 987"/>
                    <a:gd name="T49" fmla="*/ 2147483646 h 1398"/>
                    <a:gd name="T50" fmla="*/ 2147483646 w 987"/>
                    <a:gd name="T51" fmla="*/ 2147483646 h 1398"/>
                    <a:gd name="T52" fmla="*/ 2147483646 w 987"/>
                    <a:gd name="T53" fmla="*/ 2147483646 h 1398"/>
                    <a:gd name="T54" fmla="*/ 2147483646 w 987"/>
                    <a:gd name="T55" fmla="*/ 2147483646 h 1398"/>
                    <a:gd name="T56" fmla="*/ 2147483646 w 987"/>
                    <a:gd name="T57" fmla="*/ 2147483646 h 1398"/>
                    <a:gd name="T58" fmla="*/ 2147483646 w 987"/>
                    <a:gd name="T59" fmla="*/ 2147483646 h 1398"/>
                    <a:gd name="T60" fmla="*/ 2147483646 w 987"/>
                    <a:gd name="T61" fmla="*/ 2147483646 h 1398"/>
                    <a:gd name="T62" fmla="*/ 2147483646 w 987"/>
                    <a:gd name="T63" fmla="*/ 2147483646 h 1398"/>
                    <a:gd name="T64" fmla="*/ 2147483646 w 987"/>
                    <a:gd name="T65" fmla="*/ 2147483646 h 1398"/>
                    <a:gd name="T66" fmla="*/ 2147483646 w 987"/>
                    <a:gd name="T67" fmla="*/ 0 h 1398"/>
                    <a:gd name="T68" fmla="*/ 2147483646 w 987"/>
                    <a:gd name="T69" fmla="*/ 2147483646 h 1398"/>
                    <a:gd name="T70" fmla="*/ 2147483646 w 987"/>
                    <a:gd name="T71" fmla="*/ 2147483646 h 1398"/>
                    <a:gd name="T72" fmla="*/ 2147483646 w 987"/>
                    <a:gd name="T73" fmla="*/ 2147483646 h 1398"/>
                    <a:gd name="T74" fmla="*/ 2147483646 w 987"/>
                    <a:gd name="T75" fmla="*/ 2147483646 h 1398"/>
                    <a:gd name="T76" fmla="*/ 2147483646 w 987"/>
                    <a:gd name="T77" fmla="*/ 2147483646 h 1398"/>
                    <a:gd name="T78" fmla="*/ 2147483646 w 987"/>
                    <a:gd name="T79" fmla="*/ 2147483646 h 1398"/>
                    <a:gd name="T80" fmla="*/ 2147483646 w 987"/>
                    <a:gd name="T81" fmla="*/ 2147483646 h 139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987" h="1398">
                      <a:moveTo>
                        <a:pt x="658" y="130"/>
                      </a:moveTo>
                      <a:cubicBezTo>
                        <a:pt x="716" y="227"/>
                        <a:pt x="861" y="275"/>
                        <a:pt x="967" y="302"/>
                      </a:cubicBezTo>
                      <a:cubicBezTo>
                        <a:pt x="971" y="316"/>
                        <a:pt x="976" y="329"/>
                        <a:pt x="980" y="343"/>
                      </a:cubicBezTo>
                      <a:cubicBezTo>
                        <a:pt x="982" y="350"/>
                        <a:pt x="987" y="363"/>
                        <a:pt x="987" y="363"/>
                      </a:cubicBezTo>
                      <a:cubicBezTo>
                        <a:pt x="983" y="511"/>
                        <a:pt x="979" y="603"/>
                        <a:pt x="960" y="734"/>
                      </a:cubicBezTo>
                      <a:cubicBezTo>
                        <a:pt x="957" y="775"/>
                        <a:pt x="972" y="825"/>
                        <a:pt x="946" y="857"/>
                      </a:cubicBezTo>
                      <a:cubicBezTo>
                        <a:pt x="932" y="875"/>
                        <a:pt x="914" y="889"/>
                        <a:pt x="898" y="905"/>
                      </a:cubicBezTo>
                      <a:cubicBezTo>
                        <a:pt x="891" y="912"/>
                        <a:pt x="877" y="926"/>
                        <a:pt x="877" y="926"/>
                      </a:cubicBezTo>
                      <a:cubicBezTo>
                        <a:pt x="863" y="954"/>
                        <a:pt x="848" y="976"/>
                        <a:pt x="829" y="1001"/>
                      </a:cubicBezTo>
                      <a:cubicBezTo>
                        <a:pt x="817" y="1042"/>
                        <a:pt x="792" y="1082"/>
                        <a:pt x="768" y="1118"/>
                      </a:cubicBezTo>
                      <a:cubicBezTo>
                        <a:pt x="759" y="1132"/>
                        <a:pt x="740" y="1159"/>
                        <a:pt x="740" y="1159"/>
                      </a:cubicBezTo>
                      <a:cubicBezTo>
                        <a:pt x="729" y="1201"/>
                        <a:pt x="711" y="1214"/>
                        <a:pt x="679" y="1241"/>
                      </a:cubicBezTo>
                      <a:cubicBezTo>
                        <a:pt x="671" y="1247"/>
                        <a:pt x="667" y="1257"/>
                        <a:pt x="658" y="1262"/>
                      </a:cubicBezTo>
                      <a:cubicBezTo>
                        <a:pt x="645" y="1269"/>
                        <a:pt x="617" y="1275"/>
                        <a:pt x="617" y="1275"/>
                      </a:cubicBezTo>
                      <a:cubicBezTo>
                        <a:pt x="574" y="1304"/>
                        <a:pt x="522" y="1310"/>
                        <a:pt x="473" y="1323"/>
                      </a:cubicBezTo>
                      <a:cubicBezTo>
                        <a:pt x="445" y="1331"/>
                        <a:pt x="423" y="1347"/>
                        <a:pt x="397" y="1358"/>
                      </a:cubicBezTo>
                      <a:cubicBezTo>
                        <a:pt x="367" y="1371"/>
                        <a:pt x="338" y="1377"/>
                        <a:pt x="308" y="1392"/>
                      </a:cubicBezTo>
                      <a:cubicBezTo>
                        <a:pt x="274" y="1390"/>
                        <a:pt x="237" y="1398"/>
                        <a:pt x="205" y="1385"/>
                      </a:cubicBezTo>
                      <a:cubicBezTo>
                        <a:pt x="192" y="1380"/>
                        <a:pt x="196" y="1358"/>
                        <a:pt x="192" y="1344"/>
                      </a:cubicBezTo>
                      <a:cubicBezTo>
                        <a:pt x="189" y="1334"/>
                        <a:pt x="183" y="1326"/>
                        <a:pt x="178" y="1317"/>
                      </a:cubicBezTo>
                      <a:cubicBezTo>
                        <a:pt x="168" y="1267"/>
                        <a:pt x="161" y="1239"/>
                        <a:pt x="144" y="1193"/>
                      </a:cubicBezTo>
                      <a:cubicBezTo>
                        <a:pt x="130" y="1109"/>
                        <a:pt x="125" y="1004"/>
                        <a:pt x="75" y="933"/>
                      </a:cubicBezTo>
                      <a:cubicBezTo>
                        <a:pt x="57" y="860"/>
                        <a:pt x="13" y="812"/>
                        <a:pt x="0" y="734"/>
                      </a:cubicBezTo>
                      <a:cubicBezTo>
                        <a:pt x="5" y="641"/>
                        <a:pt x="11" y="595"/>
                        <a:pt x="27" y="514"/>
                      </a:cubicBezTo>
                      <a:cubicBezTo>
                        <a:pt x="22" y="454"/>
                        <a:pt x="13" y="408"/>
                        <a:pt x="7" y="350"/>
                      </a:cubicBezTo>
                      <a:cubicBezTo>
                        <a:pt x="12" y="296"/>
                        <a:pt x="8" y="280"/>
                        <a:pt x="34" y="240"/>
                      </a:cubicBezTo>
                      <a:cubicBezTo>
                        <a:pt x="50" y="177"/>
                        <a:pt x="29" y="246"/>
                        <a:pt x="55" y="192"/>
                      </a:cubicBezTo>
                      <a:cubicBezTo>
                        <a:pt x="62" y="177"/>
                        <a:pt x="60" y="158"/>
                        <a:pt x="68" y="144"/>
                      </a:cubicBezTo>
                      <a:cubicBezTo>
                        <a:pt x="82" y="120"/>
                        <a:pt x="94" y="123"/>
                        <a:pt x="116" y="110"/>
                      </a:cubicBezTo>
                      <a:cubicBezTo>
                        <a:pt x="130" y="101"/>
                        <a:pt x="143" y="91"/>
                        <a:pt x="157" y="82"/>
                      </a:cubicBezTo>
                      <a:cubicBezTo>
                        <a:pt x="166" y="75"/>
                        <a:pt x="185" y="62"/>
                        <a:pt x="185" y="62"/>
                      </a:cubicBezTo>
                      <a:cubicBezTo>
                        <a:pt x="202" y="37"/>
                        <a:pt x="212" y="30"/>
                        <a:pt x="240" y="21"/>
                      </a:cubicBezTo>
                      <a:cubicBezTo>
                        <a:pt x="254" y="17"/>
                        <a:pt x="267" y="12"/>
                        <a:pt x="281" y="7"/>
                      </a:cubicBezTo>
                      <a:cubicBezTo>
                        <a:pt x="288" y="5"/>
                        <a:pt x="301" y="0"/>
                        <a:pt x="301" y="0"/>
                      </a:cubicBezTo>
                      <a:cubicBezTo>
                        <a:pt x="366" y="5"/>
                        <a:pt x="416" y="15"/>
                        <a:pt x="480" y="21"/>
                      </a:cubicBezTo>
                      <a:cubicBezTo>
                        <a:pt x="487" y="23"/>
                        <a:pt x="493" y="26"/>
                        <a:pt x="500" y="27"/>
                      </a:cubicBezTo>
                      <a:cubicBezTo>
                        <a:pt x="523" y="30"/>
                        <a:pt x="546" y="29"/>
                        <a:pt x="569" y="34"/>
                      </a:cubicBezTo>
                      <a:cubicBezTo>
                        <a:pt x="587" y="38"/>
                        <a:pt x="600" y="54"/>
                        <a:pt x="617" y="62"/>
                      </a:cubicBezTo>
                      <a:cubicBezTo>
                        <a:pt x="619" y="69"/>
                        <a:pt x="619" y="77"/>
                        <a:pt x="624" y="82"/>
                      </a:cubicBezTo>
                      <a:cubicBezTo>
                        <a:pt x="629" y="87"/>
                        <a:pt x="639" y="84"/>
                        <a:pt x="644" y="89"/>
                      </a:cubicBezTo>
                      <a:cubicBezTo>
                        <a:pt x="689" y="134"/>
                        <a:pt x="685" y="130"/>
                        <a:pt x="658" y="130"/>
                      </a:cubicBezTo>
                      <a:close/>
                    </a:path>
                  </a:pathLst>
                </a:custGeom>
                <a:solidFill>
                  <a:srgbClr val="99FF99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ObliqueTopLeft"/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FF99"/>
                  </a:extrusionClr>
                  <a:contourClr>
                    <a:srgbClr val="99FF99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Line 28">
                  <a:extLst>
                    <a:ext uri="{FF2B5EF4-FFF2-40B4-BE49-F238E27FC236}">
                      <a16:creationId xmlns:a16="http://schemas.microsoft.com/office/drawing/2014/main" id="{2398140A-FD6F-4B44-8CE1-0E56EE4C6F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80288" y="3862388"/>
                  <a:ext cx="1366837" cy="0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Line 29">
                  <a:extLst>
                    <a:ext uri="{FF2B5EF4-FFF2-40B4-BE49-F238E27FC236}">
                      <a16:creationId xmlns:a16="http://schemas.microsoft.com/office/drawing/2014/main" id="{6126FD04-93F5-4FE2-9D4F-5103F897A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3663" y="3862388"/>
                  <a:ext cx="936625" cy="863600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Line 30">
                  <a:extLst>
                    <a:ext uri="{FF2B5EF4-FFF2-40B4-BE49-F238E27FC236}">
                      <a16:creationId xmlns:a16="http://schemas.microsoft.com/office/drawing/2014/main" id="{092C6677-0FF1-4CA4-A35F-A3A3BEF7E1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80288" y="1628775"/>
                  <a:ext cx="0" cy="2233613"/>
                </a:xfrm>
                <a:prstGeom prst="line">
                  <a:avLst/>
                </a:prstGeom>
                <a:noFill/>
                <a:ln w="38100">
                  <a:solidFill>
                    <a:srgbClr val="0066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Arc 63">
                  <a:extLst>
                    <a:ext uri="{FF2B5EF4-FFF2-40B4-BE49-F238E27FC236}">
                      <a16:creationId xmlns:a16="http://schemas.microsoft.com/office/drawing/2014/main" id="{C8402BBD-66BD-47F3-AA33-4D4983C3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101730" flipH="1">
                  <a:off x="7294563" y="1858962"/>
                  <a:ext cx="215900" cy="333375"/>
                </a:xfrm>
                <a:custGeom>
                  <a:avLst/>
                  <a:gdLst>
                    <a:gd name="T0" fmla="*/ 0 w 21600"/>
                    <a:gd name="T1" fmla="*/ 0 h 21600"/>
                    <a:gd name="T2" fmla="*/ 215600229 w 21600"/>
                    <a:gd name="T3" fmla="*/ 1225662386 h 21600"/>
                    <a:gd name="T4" fmla="*/ 0 w 21600"/>
                    <a:gd name="T5" fmla="*/ 1225662386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0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FF"/>
                  </a:solidFill>
                  <a:round/>
                  <a:headEnd type="none" w="sm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bject 66">
                      <a:extLst>
                        <a:ext uri="{FF2B5EF4-FFF2-40B4-BE49-F238E27FC236}">
                          <a16:creationId xmlns:a16="http://schemas.microsoft.com/office/drawing/2014/main" id="{6AB74FD4-3C73-401E-A1BF-25ACBA5B6F28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56073" y="3862388"/>
                      <a:ext cx="280831" cy="2312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0" name="Object 66">
                      <a:extLst>
                        <a:ext uri="{FF2B5EF4-FFF2-40B4-BE49-F238E27FC236}">
                          <a16:creationId xmlns:a16="http://schemas.microsoft.com/office/drawing/2014/main" id="{6AB74FD4-3C73-401E-A1BF-25ACBA5B6F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56073" y="3862388"/>
                      <a:ext cx="280831" cy="23123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348" r="-45652" b="-92105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bject 67">
                      <a:extLst>
                        <a:ext uri="{FF2B5EF4-FFF2-40B4-BE49-F238E27FC236}">
                          <a16:creationId xmlns:a16="http://schemas.microsoft.com/office/drawing/2014/main" id="{67886F51-C9AF-47DC-866F-A17E1D45CCFB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488113" y="4505084"/>
                      <a:ext cx="282045" cy="257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Object 67">
                      <a:extLst>
                        <a:ext uri="{FF2B5EF4-FFF2-40B4-BE49-F238E27FC236}">
                          <a16:creationId xmlns:a16="http://schemas.microsoft.com/office/drawing/2014/main" id="{67886F51-C9AF-47DC-866F-A17E1D45CC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488113" y="4505084"/>
                      <a:ext cx="282045" cy="2571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52381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bject 68">
                      <a:extLst>
                        <a:ext uri="{FF2B5EF4-FFF2-40B4-BE49-F238E27FC236}">
                          <a16:creationId xmlns:a16="http://schemas.microsoft.com/office/drawing/2014/main" id="{C8C6D9D7-4B6A-412A-84E4-518E6833DDD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7356073" y="1549642"/>
                      <a:ext cx="396925" cy="4428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Object 68">
                      <a:extLst>
                        <a:ext uri="{FF2B5EF4-FFF2-40B4-BE49-F238E27FC236}">
                          <a16:creationId xmlns:a16="http://schemas.microsoft.com/office/drawing/2014/main" id="{C8C6D9D7-4B6A-412A-84E4-518E6833DD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7356073" y="1549642"/>
                      <a:ext cx="396925" cy="44282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bject 69">
                      <a:extLst>
                        <a:ext uri="{FF2B5EF4-FFF2-40B4-BE49-F238E27FC236}">
                          <a16:creationId xmlns:a16="http://schemas.microsoft.com/office/drawing/2014/main" id="{D46BB9D6-D166-45C5-9269-0571CE2DC61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8464550" y="3795075"/>
                      <a:ext cx="282575" cy="3333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28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Object 69">
                      <a:extLst>
                        <a:ext uri="{FF2B5EF4-FFF2-40B4-BE49-F238E27FC236}">
                          <a16:creationId xmlns:a16="http://schemas.microsoft.com/office/drawing/2014/main" id="{D46BB9D6-D166-45C5-9269-0571CE2DC6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8464550" y="3795075"/>
                      <a:ext cx="282575" cy="333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2174" b="-40000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bject 70">
                      <a:extLst>
                        <a:ext uri="{FF2B5EF4-FFF2-40B4-BE49-F238E27FC236}">
                          <a16:creationId xmlns:a16="http://schemas.microsoft.com/office/drawing/2014/main" id="{632B27C9-00B8-4AA6-99C2-A63CB4AC44E3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6896074" y="1700362"/>
                      <a:ext cx="307975" cy="282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</p:spPr>
                  <p:txBody>
                    <a:bodyPr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4" name="Object 70">
                      <a:extLst>
                        <a:ext uri="{FF2B5EF4-FFF2-40B4-BE49-F238E27FC236}">
                          <a16:creationId xmlns:a16="http://schemas.microsoft.com/office/drawing/2014/main" id="{632B27C9-00B8-4AA6-99C2-A63CB4AC44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896074" y="1700362"/>
                      <a:ext cx="307975" cy="2825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6000" b="-47826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84866517-A4AE-45B5-89ED-AE941B59E58C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7364972" y="2060848"/>
                <a:ext cx="591404" cy="10014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D3DB49D2-F9CC-41CB-93BE-92514D200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972" y="2070158"/>
                <a:ext cx="59140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1DD2400-74F1-442F-A6BD-623B3ADD8048}"/>
                    </a:ext>
                  </a:extLst>
                </p:cNvPr>
                <p:cNvSpPr/>
                <p:nvPr/>
              </p:nvSpPr>
              <p:spPr>
                <a:xfrm>
                  <a:off x="7608957" y="1643146"/>
                  <a:ext cx="4726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1DD2400-74F1-442F-A6BD-623B3ADD8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957" y="1643146"/>
                  <a:ext cx="472694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8667" r="-28205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1D8073-5B70-4C98-878C-D228B4FA9F4E}"/>
                  </a:ext>
                </a:extLst>
              </p:cNvPr>
              <p:cNvSpPr/>
              <p:nvPr/>
            </p:nvSpPr>
            <p:spPr>
              <a:xfrm>
                <a:off x="30070" y="3869642"/>
                <a:ext cx="8820447" cy="2267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刚体定轴转动的动力学方程为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前边的</a:t>
                </a:r>
                <a:r>
                  <a:rPr lang="en-US" altLang="zh-CN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ea typeface="黑体" panose="02010609060101010101" pitchFamily="49" charset="-122"/>
                    <a:cs typeface="Times New Roman" panose="02020603050405020304" pitchFamily="18" charset="0"/>
                  </a:rPr>
                  <a:t>个方程常用于求解约束力（限制刚体作定轴转动的力）</a:t>
                </a:r>
                <a:endParaRPr lang="en-US" altLang="zh-CN" dirty="0"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1D8073-5B70-4C98-878C-D228B4FA9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" y="3869642"/>
                <a:ext cx="8820447" cy="2267672"/>
              </a:xfrm>
              <a:prstGeom prst="rect">
                <a:avLst/>
              </a:prstGeom>
              <a:blipFill>
                <a:blip r:embed="rId10"/>
                <a:stretch>
                  <a:fillRect l="-1106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BD303C1-43AA-49F3-BF38-04FE00EB2815}"/>
                  </a:ext>
                </a:extLst>
              </p:cNvPr>
              <p:cNvSpPr txBox="1"/>
              <p:nvPr/>
            </p:nvSpPr>
            <p:spPr>
              <a:xfrm>
                <a:off x="107898" y="620688"/>
                <a:ext cx="8893786" cy="49478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点固定，可以用刚体定点运动的动能公式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，结合前边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的公式，易得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若刚体仅有保守力做功，则机械能守恒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，即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BD303C1-43AA-49F3-BF38-04FE00EB2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" y="620688"/>
                <a:ext cx="8893786" cy="4947829"/>
              </a:xfrm>
              <a:prstGeom prst="rect">
                <a:avLst/>
              </a:prstGeo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4A6861-D5BC-4D92-85FF-27BC3474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759CBD-0840-4B74-B8AA-AD34EF886620}"/>
              </a:ext>
            </a:extLst>
          </p:cNvPr>
          <p:cNvSpPr/>
          <p:nvPr/>
        </p:nvSpPr>
        <p:spPr>
          <a:xfrm>
            <a:off x="107898" y="57555"/>
            <a:ext cx="37240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刚体动能定理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机械能守恒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AAAE0C-806A-40ED-AC71-5FB8B79DD971}"/>
                  </a:ext>
                </a:extLst>
              </p:cNvPr>
              <p:cNvSpPr txBox="1"/>
              <p:nvPr/>
            </p:nvSpPr>
            <p:spPr>
              <a:xfrm>
                <a:off x="35496" y="637467"/>
                <a:ext cx="9217023" cy="47227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刚体定轴转动的动力学方程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机械能守恒方程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求解约束力需要的方程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b="0" dirty="0">
                    <a:ea typeface="黑体" panose="02010609060101010101" pitchFamily="49" charset="-122"/>
                  </a:rPr>
                  <a:t>上式中</a:t>
                </a:r>
                <a:r>
                  <a:rPr lang="zh-CN" altLang="en-US" dirty="0">
                    <a:ea typeface="黑体" panose="02010609060101010101" pitchFamily="49" charset="-122"/>
                  </a:rPr>
                  <a:t>质心加速度为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b="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AAAE0C-806A-40ED-AC71-5FB8B79D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37467"/>
                <a:ext cx="9217023" cy="4722768"/>
              </a:xfrm>
              <a:prstGeom prst="rect">
                <a:avLst/>
              </a:prstGeom>
              <a:blipFill>
                <a:blip r:embed="rId2"/>
                <a:stretch>
                  <a:fillRect l="-1058" b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1">
            <a:extLst>
              <a:ext uri="{FF2B5EF4-FFF2-40B4-BE49-F238E27FC236}">
                <a16:creationId xmlns:a16="http://schemas.microsoft.com/office/drawing/2014/main" id="{31476AD9-D241-43A8-B40E-ED678137C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48706"/>
            <a:ext cx="2142637" cy="46166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3300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定轴转动小结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宋体" panose="02010600030101010101" pitchFamily="2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FAF9CB-B558-4363-BFDD-14A7ED00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A23A6A-E1B2-9E46-83A5-5DCEC84DFAE0}"/>
              </a:ext>
            </a:extLst>
          </p:cNvPr>
          <p:cNvSpPr/>
          <p:nvPr/>
        </p:nvSpPr>
        <p:spPr>
          <a:xfrm>
            <a:off x="6169025" y="1119187"/>
            <a:ext cx="2833688" cy="3254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Text Box 4">
                <a:extLst>
                  <a:ext uri="{FF2B5EF4-FFF2-40B4-BE49-F238E27FC236}">
                    <a16:creationId xmlns:a16="http://schemas.microsoft.com/office/drawing/2014/main" id="{A4884F21-3543-FF47-A1AC-DE3078258C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125" y="333375"/>
                <a:ext cx="7951291" cy="52084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复摆质心与悬挂点的距离为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，求解复摆的运动方程</a:t>
                </a:r>
              </a:p>
            </p:txBody>
          </p:sp>
        </mc:Choice>
        <mc:Fallback xmlns="">
          <p:sp>
            <p:nvSpPr>
              <p:cNvPr id="23555" name="Text Box 4">
                <a:extLst>
                  <a:ext uri="{FF2B5EF4-FFF2-40B4-BE49-F238E27FC236}">
                    <a16:creationId xmlns:a16="http://schemas.microsoft.com/office/drawing/2014/main" id="{A4884F21-3543-FF47-A1AC-DE307825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5" y="333375"/>
                <a:ext cx="7951291" cy="520848"/>
              </a:xfrm>
              <a:prstGeom prst="rect">
                <a:avLst/>
              </a:prstGeom>
              <a:blipFill>
                <a:blip r:embed="rId3"/>
                <a:stretch>
                  <a:fillRect l="-1227" t="-1176" b="-2823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4">
                <a:extLst>
                  <a:ext uri="{FF2B5EF4-FFF2-40B4-BE49-F238E27FC236}">
                    <a16:creationId xmlns:a16="http://schemas.microsoft.com/office/drawing/2014/main" id="{334BD33E-2D35-9E45-8C53-8B10BC8A6234}"/>
                  </a:ext>
                </a:extLst>
              </p:cNvPr>
              <p:cNvSpPr txBox="1"/>
              <p:nvPr/>
            </p:nvSpPr>
            <p:spPr bwMode="auto">
              <a:xfrm>
                <a:off x="2369701" y="928687"/>
                <a:ext cx="1739652" cy="5208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Object 24">
                <a:extLst>
                  <a:ext uri="{FF2B5EF4-FFF2-40B4-BE49-F238E27FC236}">
                    <a16:creationId xmlns:a16="http://schemas.microsoft.com/office/drawing/2014/main" id="{334BD33E-2D35-9E45-8C53-8B10BC8A6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9701" y="928687"/>
                <a:ext cx="1739652" cy="520848"/>
              </a:xfrm>
              <a:prstGeom prst="rect">
                <a:avLst/>
              </a:prstGeom>
              <a:blipFill>
                <a:blip r:embed="rId4"/>
                <a:stretch>
                  <a:fillRect l="-697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E5F3570-54C2-3542-AEED-E4ED70F6A5A3}"/>
              </a:ext>
            </a:extLst>
          </p:cNvPr>
          <p:cNvSpPr/>
          <p:nvPr/>
        </p:nvSpPr>
        <p:spPr>
          <a:xfrm rot="-2400000">
            <a:off x="7639050" y="1327150"/>
            <a:ext cx="133350" cy="23082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D13D067-FCDB-BF46-AA5B-865CE90C87F6}"/>
              </a:ext>
            </a:extLst>
          </p:cNvPr>
          <p:cNvSpPr/>
          <p:nvPr/>
        </p:nvSpPr>
        <p:spPr>
          <a:xfrm>
            <a:off x="6911975" y="1554163"/>
            <a:ext cx="73025" cy="730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0CB9B59-A24C-CB47-B1F8-B3DA41D261F9}"/>
              </a:ext>
            </a:extLst>
          </p:cNvPr>
          <p:cNvCxnSpPr>
            <a:stCxn id="6" idx="2"/>
          </p:cNvCxnSpPr>
          <p:nvPr/>
        </p:nvCxnSpPr>
        <p:spPr>
          <a:xfrm>
            <a:off x="6911975" y="1590675"/>
            <a:ext cx="0" cy="21955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D610046-312E-ED40-B933-8A0EF9D76650}"/>
              </a:ext>
            </a:extLst>
          </p:cNvPr>
          <p:cNvCxnSpPr/>
          <p:nvPr/>
        </p:nvCxnSpPr>
        <p:spPr>
          <a:xfrm>
            <a:off x="6911975" y="1554163"/>
            <a:ext cx="15859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3BE5F74-11FC-294E-88DA-9CA0022FCF42}"/>
              </a:ext>
            </a:extLst>
          </p:cNvPr>
          <p:cNvCxnSpPr/>
          <p:nvPr/>
        </p:nvCxnSpPr>
        <p:spPr>
          <a:xfrm>
            <a:off x="7681980" y="2462123"/>
            <a:ext cx="0" cy="109696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形 14">
            <a:extLst>
              <a:ext uri="{FF2B5EF4-FFF2-40B4-BE49-F238E27FC236}">
                <a16:creationId xmlns:a16="http://schemas.microsoft.com/office/drawing/2014/main" id="{602BEBC9-28AE-2145-A306-42507D9B3C3C}"/>
              </a:ext>
            </a:extLst>
          </p:cNvPr>
          <p:cNvSpPr/>
          <p:nvPr/>
        </p:nvSpPr>
        <p:spPr>
          <a:xfrm>
            <a:off x="6323013" y="630238"/>
            <a:ext cx="1136650" cy="1612900"/>
          </a:xfrm>
          <a:prstGeom prst="arc">
            <a:avLst>
              <a:gd name="adj1" fmla="val 3582271"/>
              <a:gd name="adj2" fmla="val 5279340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563" name="对象 15">
            <a:extLst>
              <a:ext uri="{FF2B5EF4-FFF2-40B4-BE49-F238E27FC236}">
                <a16:creationId xmlns:a16="http://schemas.microsoft.com/office/drawing/2014/main" id="{E4FF362D-9A1B-A546-B4B7-D94BD9A90C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73888" y="2201863"/>
          <a:ext cx="3175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1" name="Equation" r:id="rId5" imgW="1460500" imgH="2051050" progId="Equation.DSMT4">
                  <p:embed/>
                </p:oleObj>
              </mc:Choice>
              <mc:Fallback>
                <p:oleObj name="Equation" r:id="rId5" imgW="1460500" imgH="2051050" progId="Equation.DSMT4">
                  <p:embed/>
                  <p:pic>
                    <p:nvPicPr>
                      <p:cNvPr id="23563" name="对象 15">
                        <a:extLst>
                          <a:ext uri="{FF2B5EF4-FFF2-40B4-BE49-F238E27FC236}">
                            <a16:creationId xmlns:a16="http://schemas.microsoft.com/office/drawing/2014/main" id="{E4FF362D-9A1B-A546-B4B7-D94BD9A90C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888" y="2201863"/>
                        <a:ext cx="3175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对象 16">
            <a:extLst>
              <a:ext uri="{FF2B5EF4-FFF2-40B4-BE49-F238E27FC236}">
                <a16:creationId xmlns:a16="http://schemas.microsoft.com/office/drawing/2014/main" id="{E61EEA17-D254-EC42-97E0-C83E16B1E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994241"/>
              </p:ext>
            </p:extLst>
          </p:nvPr>
        </p:nvGraphicFramePr>
        <p:xfrm>
          <a:off x="7361692" y="1554163"/>
          <a:ext cx="2222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2" name="Equation" r:id="rId7" imgW="1022350" imgH="2051050" progId="Equation.DSMT4">
                  <p:embed/>
                </p:oleObj>
              </mc:Choice>
              <mc:Fallback>
                <p:oleObj name="Equation" r:id="rId7" imgW="1022350" imgH="2051050" progId="Equation.DSMT4">
                  <p:embed/>
                  <p:pic>
                    <p:nvPicPr>
                      <p:cNvPr id="23564" name="对象 16">
                        <a:extLst>
                          <a:ext uri="{FF2B5EF4-FFF2-40B4-BE49-F238E27FC236}">
                            <a16:creationId xmlns:a16="http://schemas.microsoft.com/office/drawing/2014/main" id="{E61EEA17-D254-EC42-97E0-C83E16B1E5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1692" y="1554163"/>
                        <a:ext cx="2222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565" name="对象 17">
                <a:extLst>
                  <a:ext uri="{FF2B5EF4-FFF2-40B4-BE49-F238E27FC236}">
                    <a16:creationId xmlns:a16="http://schemas.microsoft.com/office/drawing/2014/main" id="{D1D357EB-329C-524C-A292-01CC00C9A123}"/>
                  </a:ext>
                </a:extLst>
              </p:cNvPr>
              <p:cNvSpPr txBox="1"/>
              <p:nvPr/>
            </p:nvSpPr>
            <p:spPr bwMode="auto">
              <a:xfrm>
                <a:off x="7348538" y="3592513"/>
                <a:ext cx="603250" cy="412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565" name="对象 17">
                <a:extLst>
                  <a:ext uri="{FF2B5EF4-FFF2-40B4-BE49-F238E27FC236}">
                    <a16:creationId xmlns:a16="http://schemas.microsoft.com/office/drawing/2014/main" id="{D1D357EB-329C-524C-A292-01CC00C9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8538" y="3592513"/>
                <a:ext cx="603250" cy="412750"/>
              </a:xfrm>
              <a:prstGeom prst="rect">
                <a:avLst/>
              </a:prstGeom>
              <a:blipFill>
                <a:blip r:embed="rId9"/>
                <a:stretch>
                  <a:fillRect l="-3030" r="-7071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566" name="对象 18">
            <a:extLst>
              <a:ext uri="{FF2B5EF4-FFF2-40B4-BE49-F238E27FC236}">
                <a16:creationId xmlns:a16="http://schemas.microsoft.com/office/drawing/2014/main" id="{B3EF43A6-7E77-094F-833C-D20D9BB40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667668"/>
              </p:ext>
            </p:extLst>
          </p:nvPr>
        </p:nvGraphicFramePr>
        <p:xfrm>
          <a:off x="1225550" y="1673226"/>
          <a:ext cx="2635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3" name="Equation" r:id="rId10" imgW="12141200" imgH="2635250" progId="Equation.DSMT4">
                  <p:embed/>
                </p:oleObj>
              </mc:Choice>
              <mc:Fallback>
                <p:oleObj name="Equation" r:id="rId10" imgW="12141200" imgH="2635250" progId="Equation.DSMT4">
                  <p:embed/>
                  <p:pic>
                    <p:nvPicPr>
                      <p:cNvPr id="23566" name="对象 18">
                        <a:extLst>
                          <a:ext uri="{FF2B5EF4-FFF2-40B4-BE49-F238E27FC236}">
                            <a16:creationId xmlns:a16="http://schemas.microsoft.com/office/drawing/2014/main" id="{B3EF43A6-7E77-094F-833C-D20D9BB40D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1673226"/>
                        <a:ext cx="2635250" cy="571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对象 19">
            <a:extLst>
              <a:ext uri="{FF2B5EF4-FFF2-40B4-BE49-F238E27FC236}">
                <a16:creationId xmlns:a16="http://schemas.microsoft.com/office/drawing/2014/main" id="{5D0BED77-9481-8D45-A32E-BD727EC82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30970"/>
              </p:ext>
            </p:extLst>
          </p:nvPr>
        </p:nvGraphicFramePr>
        <p:xfrm>
          <a:off x="3868009" y="1665424"/>
          <a:ext cx="920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4" name="Equation" r:id="rId12" imgW="4241800" imgH="2781300" progId="Equation.DSMT4">
                  <p:embed/>
                </p:oleObj>
              </mc:Choice>
              <mc:Fallback>
                <p:oleObj name="Equation" r:id="rId12" imgW="4241800" imgH="2781300" progId="Equation.DSMT4">
                  <p:embed/>
                  <p:pic>
                    <p:nvPicPr>
                      <p:cNvPr id="23567" name="对象 19">
                        <a:extLst>
                          <a:ext uri="{FF2B5EF4-FFF2-40B4-BE49-F238E27FC236}">
                            <a16:creationId xmlns:a16="http://schemas.microsoft.com/office/drawing/2014/main" id="{5D0BED77-9481-8D45-A32E-BD727EC826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009" y="1665424"/>
                        <a:ext cx="920750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8" name="对象 20">
            <a:extLst>
              <a:ext uri="{FF2B5EF4-FFF2-40B4-BE49-F238E27FC236}">
                <a16:creationId xmlns:a16="http://schemas.microsoft.com/office/drawing/2014/main" id="{FF824463-0668-5541-B5A6-F9CC98843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721912"/>
              </p:ext>
            </p:extLst>
          </p:nvPr>
        </p:nvGraphicFramePr>
        <p:xfrm>
          <a:off x="1283230" y="2765142"/>
          <a:ext cx="1428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5" name="Equation" r:id="rId14" imgW="6584950" imgH="2051050" progId="Equation.DSMT4">
                  <p:embed/>
                </p:oleObj>
              </mc:Choice>
              <mc:Fallback>
                <p:oleObj name="Equation" r:id="rId14" imgW="6584950" imgH="2051050" progId="Equation.DSMT4">
                  <p:embed/>
                  <p:pic>
                    <p:nvPicPr>
                      <p:cNvPr id="23568" name="对象 20">
                        <a:extLst>
                          <a:ext uri="{FF2B5EF4-FFF2-40B4-BE49-F238E27FC236}">
                            <a16:creationId xmlns:a16="http://schemas.microsoft.com/office/drawing/2014/main" id="{FF824463-0668-5541-B5A6-F9CC988430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230" y="2765142"/>
                        <a:ext cx="14287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9" name="对象 23">
            <a:extLst>
              <a:ext uri="{FF2B5EF4-FFF2-40B4-BE49-F238E27FC236}">
                <a16:creationId xmlns:a16="http://schemas.microsoft.com/office/drawing/2014/main" id="{022F63EC-C9DE-2D4F-BDDA-ABC92C96BD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177336"/>
              </p:ext>
            </p:extLst>
          </p:nvPr>
        </p:nvGraphicFramePr>
        <p:xfrm>
          <a:off x="5893594" y="4444989"/>
          <a:ext cx="1397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6" name="Equation" r:id="rId16" imgW="6438900" imgH="2781300" progId="Equation.DSMT4">
                  <p:embed/>
                </p:oleObj>
              </mc:Choice>
              <mc:Fallback>
                <p:oleObj name="Equation" r:id="rId16" imgW="6438900" imgH="2781300" progId="Equation.DSMT4">
                  <p:embed/>
                  <p:pic>
                    <p:nvPicPr>
                      <p:cNvPr id="23569" name="对象 23">
                        <a:extLst>
                          <a:ext uri="{FF2B5EF4-FFF2-40B4-BE49-F238E27FC236}">
                            <a16:creationId xmlns:a16="http://schemas.microsoft.com/office/drawing/2014/main" id="{022F63EC-C9DE-2D4F-BDDA-ABC92C96BD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3594" y="4444989"/>
                        <a:ext cx="1397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0" name="对象 24">
            <a:extLst>
              <a:ext uri="{FF2B5EF4-FFF2-40B4-BE49-F238E27FC236}">
                <a16:creationId xmlns:a16="http://schemas.microsoft.com/office/drawing/2014/main" id="{66BD4A9A-82C8-704B-8ADC-849949DD6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769426"/>
              </p:ext>
            </p:extLst>
          </p:nvPr>
        </p:nvGraphicFramePr>
        <p:xfrm>
          <a:off x="7180263" y="4459277"/>
          <a:ext cx="1936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7" name="Equation" r:id="rId18" imgW="8921750" imgH="2781300" progId="Equation.DSMT4">
                  <p:embed/>
                </p:oleObj>
              </mc:Choice>
              <mc:Fallback>
                <p:oleObj name="Equation" r:id="rId18" imgW="8921750" imgH="2781300" progId="Equation.DSMT4">
                  <p:embed/>
                  <p:pic>
                    <p:nvPicPr>
                      <p:cNvPr id="23570" name="对象 24">
                        <a:extLst>
                          <a:ext uri="{FF2B5EF4-FFF2-40B4-BE49-F238E27FC236}">
                            <a16:creationId xmlns:a16="http://schemas.microsoft.com/office/drawing/2014/main" id="{66BD4A9A-82C8-704B-8ADC-849949DD6C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263" y="4459277"/>
                        <a:ext cx="19367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1" name="对象 25">
            <a:extLst>
              <a:ext uri="{FF2B5EF4-FFF2-40B4-BE49-F238E27FC236}">
                <a16:creationId xmlns:a16="http://schemas.microsoft.com/office/drawing/2014/main" id="{551D11C9-6EBA-C946-BCCF-175025966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838" y="3302000"/>
          <a:ext cx="3302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8" name="Equation" r:id="rId20" imgW="15214600" imgH="2781300" progId="Equation.DSMT4">
                  <p:embed/>
                </p:oleObj>
              </mc:Choice>
              <mc:Fallback>
                <p:oleObj name="Equation" r:id="rId20" imgW="15214600" imgH="2781300" progId="Equation.DSMT4">
                  <p:embed/>
                  <p:pic>
                    <p:nvPicPr>
                      <p:cNvPr id="23571" name="对象 25">
                        <a:extLst>
                          <a:ext uri="{FF2B5EF4-FFF2-40B4-BE49-F238E27FC236}">
                            <a16:creationId xmlns:a16="http://schemas.microsoft.com/office/drawing/2014/main" id="{551D11C9-6EBA-C946-BCCF-1750259665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3302000"/>
                        <a:ext cx="3302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2" name="对象 26">
            <a:extLst>
              <a:ext uri="{FF2B5EF4-FFF2-40B4-BE49-F238E27FC236}">
                <a16:creationId xmlns:a16="http://schemas.microsoft.com/office/drawing/2014/main" id="{80EB668A-1CAD-E248-99E2-20E501EC0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0013" y="4016375"/>
          <a:ext cx="2286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9" name="Equation" r:id="rId22" imgW="10534650" imgH="4972050" progId="Equation.DSMT4">
                  <p:embed/>
                </p:oleObj>
              </mc:Choice>
              <mc:Fallback>
                <p:oleObj name="Equation" r:id="rId22" imgW="10534650" imgH="4972050" progId="Equation.DSMT4">
                  <p:embed/>
                  <p:pic>
                    <p:nvPicPr>
                      <p:cNvPr id="23572" name="对象 26">
                        <a:extLst>
                          <a:ext uri="{FF2B5EF4-FFF2-40B4-BE49-F238E27FC236}">
                            <a16:creationId xmlns:a16="http://schemas.microsoft.com/office/drawing/2014/main" id="{80EB668A-1CAD-E248-99E2-20E501EC02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4016375"/>
                        <a:ext cx="2286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3" name="对象 27">
            <a:extLst>
              <a:ext uri="{FF2B5EF4-FFF2-40B4-BE49-F238E27FC236}">
                <a16:creationId xmlns:a16="http://schemas.microsoft.com/office/drawing/2014/main" id="{61210423-F811-0C4B-9228-51512526B2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5575" y="5095875"/>
          <a:ext cx="40005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0" name="Equation" r:id="rId24" imgW="18434050" imgH="5848350" progId="Equation.DSMT4">
                  <p:embed/>
                </p:oleObj>
              </mc:Choice>
              <mc:Fallback>
                <p:oleObj name="Equation" r:id="rId24" imgW="18434050" imgH="5848350" progId="Equation.DSMT4">
                  <p:embed/>
                  <p:pic>
                    <p:nvPicPr>
                      <p:cNvPr id="23573" name="对象 27">
                        <a:extLst>
                          <a:ext uri="{FF2B5EF4-FFF2-40B4-BE49-F238E27FC236}">
                            <a16:creationId xmlns:a16="http://schemas.microsoft.com/office/drawing/2014/main" id="{61210423-F811-0C4B-9228-51512526B2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5095875"/>
                        <a:ext cx="40005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4">
            <a:extLst>
              <a:ext uri="{FF2B5EF4-FFF2-40B4-BE49-F238E27FC236}">
                <a16:creationId xmlns:a16="http://schemas.microsoft.com/office/drawing/2014/main" id="{3AA7C706-C5EC-42BE-83D7-61565654C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6" y="2185840"/>
            <a:ext cx="4146551" cy="5208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若振幅很小（称为微振动）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6A3550DC-0249-4B91-A1FA-45E15B2AD911}"/>
              </a:ext>
            </a:extLst>
          </p:cNvPr>
          <p:cNvSpPr/>
          <p:nvPr/>
        </p:nvSpPr>
        <p:spPr>
          <a:xfrm>
            <a:off x="452438" y="3431664"/>
            <a:ext cx="466031" cy="377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604BD7-603B-4E2E-AED9-93C441DF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F7E755-133E-4285-988C-2BA264AE0CEA}"/>
              </a:ext>
            </a:extLst>
          </p:cNvPr>
          <p:cNvGrpSpPr/>
          <p:nvPr/>
        </p:nvGrpSpPr>
        <p:grpSpPr>
          <a:xfrm>
            <a:off x="6609662" y="1626659"/>
            <a:ext cx="180000" cy="180000"/>
            <a:chOff x="8284608" y="1999176"/>
            <a:chExt cx="180000" cy="18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EF45B9D-F3F1-496C-B235-24039DDA1469}"/>
                </a:ext>
              </a:extLst>
            </p:cNvPr>
            <p:cNvSpPr/>
            <p:nvPr/>
          </p:nvSpPr>
          <p:spPr>
            <a:xfrm>
              <a:off x="8284608" y="1999176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84F7B80-FB5D-4A37-A90A-6F9B936164FD}"/>
                </a:ext>
              </a:extLst>
            </p:cNvPr>
            <p:cNvSpPr/>
            <p:nvPr/>
          </p:nvSpPr>
          <p:spPr>
            <a:xfrm>
              <a:off x="8338608" y="205317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对象 17">
                <a:extLst>
                  <a:ext uri="{FF2B5EF4-FFF2-40B4-BE49-F238E27FC236}">
                    <a16:creationId xmlns:a16="http://schemas.microsoft.com/office/drawing/2014/main" id="{80A943FF-D519-436C-9184-9899B0ADA322}"/>
                  </a:ext>
                </a:extLst>
              </p:cNvPr>
              <p:cNvSpPr txBox="1"/>
              <p:nvPr/>
            </p:nvSpPr>
            <p:spPr bwMode="auto">
              <a:xfrm>
                <a:off x="6525055" y="1714500"/>
                <a:ext cx="603250" cy="412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对象 17">
                <a:extLst>
                  <a:ext uri="{FF2B5EF4-FFF2-40B4-BE49-F238E27FC236}">
                    <a16:creationId xmlns:a16="http://schemas.microsoft.com/office/drawing/2014/main" id="{80A943FF-D519-436C-9184-9899B0AD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5055" y="1714500"/>
                <a:ext cx="603250" cy="41275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C0DFAE2-F9C0-4405-AD4C-55DB565C2649}"/>
              </a:ext>
            </a:extLst>
          </p:cNvPr>
          <p:cNvCxnSpPr>
            <a:cxnSpLocks noChangeAspect="1"/>
          </p:cNvCxnSpPr>
          <p:nvPr/>
        </p:nvCxnSpPr>
        <p:spPr>
          <a:xfrm>
            <a:off x="6930365" y="1568452"/>
            <a:ext cx="751615" cy="8936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对象 17">
                <a:extLst>
                  <a:ext uri="{FF2B5EF4-FFF2-40B4-BE49-F238E27FC236}">
                    <a16:creationId xmlns:a16="http://schemas.microsoft.com/office/drawing/2014/main" id="{64E8D21D-315E-42AD-85F1-81119A90C9DA}"/>
                  </a:ext>
                </a:extLst>
              </p:cNvPr>
              <p:cNvSpPr txBox="1"/>
              <p:nvPr/>
            </p:nvSpPr>
            <p:spPr bwMode="auto">
              <a:xfrm>
                <a:off x="7631592" y="1916891"/>
                <a:ext cx="603250" cy="412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对象 17">
                <a:extLst>
                  <a:ext uri="{FF2B5EF4-FFF2-40B4-BE49-F238E27FC236}">
                    <a16:creationId xmlns:a16="http://schemas.microsoft.com/office/drawing/2014/main" id="{64E8D21D-315E-42AD-85F1-81119A90C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92" y="1916891"/>
                <a:ext cx="603250" cy="412750"/>
              </a:xfrm>
              <a:prstGeom prst="rect">
                <a:avLst/>
              </a:prstGeom>
              <a:blipFill>
                <a:blip r:embed="rId27"/>
                <a:stretch>
                  <a:fillRect l="-4040" t="-20588" r="-15152" b="-102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16632"/>
                <a:ext cx="8778875" cy="148111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正方体的一边固定在通过光滑铰链固定在地面上，开始时抬起角度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，然后释放，求正方体撞到地面的时候的角速度</a:t>
                </a:r>
                <a:r>
                  <a:rPr kumimoji="0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和角加速度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" name="Text Box 4">
                <a:extLst>
                  <a:ext uri="{FF2B5EF4-FFF2-40B4-BE49-F238E27FC236}">
                    <a16:creationId xmlns:a16="http://schemas.microsoft.com/office/drawing/2014/main" id="{E3FEBDD9-A48C-4C22-B9E2-7FD90C691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6632"/>
                <a:ext cx="8778875" cy="1481111"/>
              </a:xfrm>
              <a:prstGeom prst="rect">
                <a:avLst/>
              </a:prstGeom>
              <a:blipFill>
                <a:blip r:embed="rId2"/>
                <a:stretch>
                  <a:fillRect l="-1042" t="-412" b="-740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A0A28D2-1ED9-4ECB-A55F-6B2C6FFC5DDA}"/>
                  </a:ext>
                </a:extLst>
              </p:cNvPr>
              <p:cNvSpPr txBox="1"/>
              <p:nvPr/>
            </p:nvSpPr>
            <p:spPr>
              <a:xfrm>
                <a:off x="2113443" y="1628800"/>
                <a:ext cx="6930107" cy="26571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分析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）正方体绕铰链定轴转动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）仅重力做功，机械能守恒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解答：正方体绕转轴的转动惯量为（平行轴定理）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A0A28D2-1ED9-4ECB-A55F-6B2C6FFC5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43" y="1628800"/>
                <a:ext cx="6930107" cy="2657138"/>
              </a:xfrm>
              <a:prstGeom prst="rect">
                <a:avLst/>
              </a:prstGeom>
              <a:blipFill>
                <a:blip r:embed="rId3"/>
                <a:stretch>
                  <a:fillRect l="-1407" r="-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4DD45-91EC-4440-B228-1B235F6F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BAACF2-0DCF-444C-9396-4EF41FD11D3C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EA1EC73-6C48-447D-A933-8194DA4B6FB8}"/>
                  </a:ext>
                </a:extLst>
              </p:cNvPr>
              <p:cNvSpPr/>
              <p:nvPr/>
            </p:nvSpPr>
            <p:spPr>
              <a:xfrm>
                <a:off x="481765" y="4082153"/>
                <a:ext cx="8280920" cy="2499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根据机械能守恒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𝑚𝑔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代入不同的角度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，即可得到任意位置的角速度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上式求导，可得角加速度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EA1EC73-6C48-447D-A933-8194DA4B6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65" y="4082153"/>
                <a:ext cx="8280920" cy="2499530"/>
              </a:xfrm>
              <a:prstGeom prst="rect">
                <a:avLst/>
              </a:prstGeom>
              <a:blipFill>
                <a:blip r:embed="rId4"/>
                <a:stretch>
                  <a:fillRect l="-1105" b="-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09A424-FA8E-4E1E-A9DA-C848A5FB6E37}"/>
              </a:ext>
            </a:extLst>
          </p:cNvPr>
          <p:cNvGrpSpPr/>
          <p:nvPr/>
        </p:nvGrpSpPr>
        <p:grpSpPr>
          <a:xfrm>
            <a:off x="241235" y="1916831"/>
            <a:ext cx="1872208" cy="2145836"/>
            <a:chOff x="241235" y="1916831"/>
            <a:chExt cx="1872208" cy="214583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68EC923-966F-4FCF-807D-07A785470906}"/>
                </a:ext>
              </a:extLst>
            </p:cNvPr>
            <p:cNvSpPr/>
            <p:nvPr/>
          </p:nvSpPr>
          <p:spPr>
            <a:xfrm rot="19854974">
              <a:off x="468034" y="2143631"/>
              <a:ext cx="1260000" cy="1260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36DF48D-A9DC-401A-BF8E-871E2388BF75}"/>
                </a:ext>
              </a:extLst>
            </p:cNvPr>
            <p:cNvCxnSpPr/>
            <p:nvPr/>
          </p:nvCxnSpPr>
          <p:spPr>
            <a:xfrm>
              <a:off x="241235" y="3630430"/>
              <a:ext cx="18722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对象 17">
                  <a:extLst>
                    <a:ext uri="{FF2B5EF4-FFF2-40B4-BE49-F238E27FC236}">
                      <a16:creationId xmlns:a16="http://schemas.microsoft.com/office/drawing/2014/main" id="{A5BF4374-4015-473C-A6E7-CDDD54DABF40}"/>
                    </a:ext>
                  </a:extLst>
                </p:cNvPr>
                <p:cNvSpPr txBox="1"/>
                <p:nvPr/>
              </p:nvSpPr>
              <p:spPr bwMode="auto">
                <a:xfrm>
                  <a:off x="574089" y="3649917"/>
                  <a:ext cx="603250" cy="412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对象 17">
                  <a:extLst>
                    <a:ext uri="{FF2B5EF4-FFF2-40B4-BE49-F238E27FC236}">
                      <a16:creationId xmlns:a16="http://schemas.microsoft.com/office/drawing/2014/main" id="{A5BF4374-4015-473C-A6E7-CDDD54DAB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4089" y="3649917"/>
                  <a:ext cx="603250" cy="412750"/>
                </a:xfrm>
                <a:prstGeom prst="rect">
                  <a:avLst/>
                </a:prstGeom>
                <a:blipFill>
                  <a:blip r:embed="rId5"/>
                  <a:stretch>
                    <a:fillRect l="-2020" b="-89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对象 17">
                  <a:extLst>
                    <a:ext uri="{FF2B5EF4-FFF2-40B4-BE49-F238E27FC236}">
                      <a16:creationId xmlns:a16="http://schemas.microsoft.com/office/drawing/2014/main" id="{1BB8B210-9A9B-4497-9D3E-723E6E967EC1}"/>
                    </a:ext>
                  </a:extLst>
                </p:cNvPr>
                <p:cNvSpPr txBox="1"/>
                <p:nvPr/>
              </p:nvSpPr>
              <p:spPr bwMode="auto">
                <a:xfrm>
                  <a:off x="1135945" y="2529648"/>
                  <a:ext cx="603250" cy="412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对象 17">
                  <a:extLst>
                    <a:ext uri="{FF2B5EF4-FFF2-40B4-BE49-F238E27FC236}">
                      <a16:creationId xmlns:a16="http://schemas.microsoft.com/office/drawing/2014/main" id="{1BB8B210-9A9B-4497-9D3E-723E6E967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5945" y="2529648"/>
                  <a:ext cx="603250" cy="412750"/>
                </a:xfrm>
                <a:prstGeom prst="rect">
                  <a:avLst/>
                </a:prstGeom>
                <a:blipFill>
                  <a:blip r:embed="rId6"/>
                  <a:stretch>
                    <a:fillRect l="-2020"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0912443-CF02-44AF-B86B-9E64AC5ED05E}"/>
                </a:ext>
              </a:extLst>
            </p:cNvPr>
            <p:cNvCxnSpPr/>
            <p:nvPr/>
          </p:nvCxnSpPr>
          <p:spPr>
            <a:xfrm flipH="1">
              <a:off x="875714" y="1916831"/>
              <a:ext cx="468052" cy="169411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1FA5F7FF-A223-4BDD-9F99-E83B69C9F502}"/>
                </a:ext>
              </a:extLst>
            </p:cNvPr>
            <p:cNvSpPr/>
            <p:nvPr/>
          </p:nvSpPr>
          <p:spPr>
            <a:xfrm>
              <a:off x="515714" y="3270430"/>
              <a:ext cx="720000" cy="720000"/>
            </a:xfrm>
            <a:prstGeom prst="arc">
              <a:avLst>
                <a:gd name="adj1" fmla="val 19938384"/>
                <a:gd name="adj2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76192D7-ABE8-46CA-B6B9-C790AF12E620}"/>
                    </a:ext>
                  </a:extLst>
                </p:cNvPr>
                <p:cNvSpPr/>
                <p:nvPr/>
              </p:nvSpPr>
              <p:spPr>
                <a:xfrm>
                  <a:off x="1195445" y="3242302"/>
                  <a:ext cx="4552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76192D7-ABE8-46CA-B6B9-C790AF12E6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5445" y="3242302"/>
                  <a:ext cx="45525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7A43F7D-7515-4879-97DC-8F1607358004}"/>
                </a:ext>
              </a:extLst>
            </p:cNvPr>
            <p:cNvSpPr/>
            <p:nvPr/>
          </p:nvSpPr>
          <p:spPr>
            <a:xfrm>
              <a:off x="1063945" y="270163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828702-DBFF-4316-A16E-B3335BC6A2FA}"/>
              </a:ext>
            </a:extLst>
          </p:cNvPr>
          <p:cNvGrpSpPr/>
          <p:nvPr/>
        </p:nvGrpSpPr>
        <p:grpSpPr>
          <a:xfrm>
            <a:off x="106037" y="3056303"/>
            <a:ext cx="603250" cy="500591"/>
            <a:chOff x="6525055" y="1626659"/>
            <a:chExt cx="603250" cy="50059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45FA45-1949-48C2-8CD2-0175D5DF8F2A}"/>
                </a:ext>
              </a:extLst>
            </p:cNvPr>
            <p:cNvGrpSpPr/>
            <p:nvPr/>
          </p:nvGrpSpPr>
          <p:grpSpPr>
            <a:xfrm>
              <a:off x="6609662" y="1626659"/>
              <a:ext cx="180000" cy="180000"/>
              <a:chOff x="8284608" y="1999176"/>
              <a:chExt cx="180000" cy="180000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E5EAE9B-EEA7-4239-AE6A-A695287DFEED}"/>
                  </a:ext>
                </a:extLst>
              </p:cNvPr>
              <p:cNvSpPr/>
              <p:nvPr/>
            </p:nvSpPr>
            <p:spPr>
              <a:xfrm>
                <a:off x="8284608" y="199917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EC269F4-6C45-4937-8C25-782AF224AF73}"/>
                  </a:ext>
                </a:extLst>
              </p:cNvPr>
              <p:cNvSpPr/>
              <p:nvPr/>
            </p:nvSpPr>
            <p:spPr>
              <a:xfrm>
                <a:off x="8338608" y="205317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对象 17">
                  <a:extLst>
                    <a:ext uri="{FF2B5EF4-FFF2-40B4-BE49-F238E27FC236}">
                      <a16:creationId xmlns:a16="http://schemas.microsoft.com/office/drawing/2014/main" id="{2EF9F63F-F1EC-4010-9C8D-03CFD837E6B8}"/>
                    </a:ext>
                  </a:extLst>
                </p:cNvPr>
                <p:cNvSpPr txBox="1"/>
                <p:nvPr/>
              </p:nvSpPr>
              <p:spPr bwMode="auto">
                <a:xfrm>
                  <a:off x="6525055" y="1714500"/>
                  <a:ext cx="603250" cy="412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对象 17">
                  <a:extLst>
                    <a:ext uri="{FF2B5EF4-FFF2-40B4-BE49-F238E27FC236}">
                      <a16:creationId xmlns:a16="http://schemas.microsoft.com/office/drawing/2014/main" id="{2EF9F63F-F1EC-4010-9C8D-03CFD837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25055" y="1714500"/>
                  <a:ext cx="603250" cy="412750"/>
                </a:xfrm>
                <a:prstGeom prst="rect">
                  <a:avLst/>
                </a:prstGeom>
                <a:blipFill>
                  <a:blip r:embed="rId8"/>
                  <a:stretch>
                    <a:fillRect b="-1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61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</TotalTime>
  <Words>2120</Words>
  <Application>Microsoft Office PowerPoint</Application>
  <PresentationFormat>全屏显示(4:3)</PresentationFormat>
  <Paragraphs>341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公式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songyk</dc:creator>
  <cp:lastModifiedBy>宋 玉坤</cp:lastModifiedBy>
  <cp:revision>197</cp:revision>
  <dcterms:created xsi:type="dcterms:W3CDTF">1601-01-01T00:00:00Z</dcterms:created>
  <dcterms:modified xsi:type="dcterms:W3CDTF">2020-04-16T01:53:27Z</dcterms:modified>
</cp:coreProperties>
</file>